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sldIdLst>
    <p:sldId id="256" r:id="rId2"/>
    <p:sldId id="313" r:id="rId3"/>
    <p:sldId id="312" r:id="rId4"/>
    <p:sldId id="265" r:id="rId5"/>
    <p:sldId id="316" r:id="rId6"/>
    <p:sldId id="266" r:id="rId7"/>
    <p:sldId id="264" r:id="rId8"/>
    <p:sldId id="267" r:id="rId9"/>
    <p:sldId id="315" r:id="rId10"/>
    <p:sldId id="269" r:id="rId11"/>
    <p:sldId id="270" r:id="rId12"/>
    <p:sldId id="273" r:id="rId13"/>
    <p:sldId id="271" r:id="rId14"/>
    <p:sldId id="272" r:id="rId15"/>
    <p:sldId id="275" r:id="rId16"/>
    <p:sldId id="279" r:id="rId17"/>
    <p:sldId id="280" r:id="rId18"/>
    <p:sldId id="281" r:id="rId19"/>
    <p:sldId id="283" r:id="rId20"/>
    <p:sldId id="284" r:id="rId21"/>
    <p:sldId id="285" r:id="rId22"/>
    <p:sldId id="289" r:id="rId23"/>
    <p:sldId id="290" r:id="rId24"/>
    <p:sldId id="292" r:id="rId25"/>
    <p:sldId id="293" r:id="rId26"/>
    <p:sldId id="314" r:id="rId27"/>
    <p:sldId id="309" r:id="rId28"/>
    <p:sldId id="310" r:id="rId29"/>
    <p:sldId id="311" r:id="rId30"/>
    <p:sldId id="294" r:id="rId31"/>
    <p:sldId id="298" r:id="rId32"/>
    <p:sldId id="257" r:id="rId33"/>
    <p:sldId id="263" r:id="rId34"/>
    <p:sldId id="268" r:id="rId35"/>
    <p:sldId id="261" r:id="rId36"/>
    <p:sldId id="287" r:id="rId37"/>
    <p:sldId id="288" r:id="rId38"/>
    <p:sldId id="262" r:id="rId39"/>
    <p:sldId id="286" r:id="rId40"/>
    <p:sldId id="29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69" autoAdjust="0"/>
    <p:restoredTop sz="94660"/>
  </p:normalViewPr>
  <p:slideViewPr>
    <p:cSldViewPr>
      <p:cViewPr varScale="1">
        <p:scale>
          <a:sx n="109" d="100"/>
          <a:sy n="109" d="100"/>
        </p:scale>
        <p:origin x="-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5E0286F-4613-48AE-9AAF-0CEE2289ABE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0651B2-9015-43A9-99BF-A0AC8D4565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16.pn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Hydro: A Hybrid Routing Protocol for Low-Power and </a:t>
            </a:r>
            <a:r>
              <a:rPr lang="en-US" dirty="0" err="1" smtClean="0"/>
              <a:t>Lossy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Stephen Dawson-Haggerty, </a:t>
            </a:r>
            <a:r>
              <a:rPr lang="en-US" sz="2000" dirty="0" err="1" smtClean="0"/>
              <a:t>Arsalan</a:t>
            </a:r>
            <a:r>
              <a:rPr lang="en-US" sz="2000" dirty="0" smtClean="0"/>
              <a:t> </a:t>
            </a:r>
            <a:r>
              <a:rPr lang="en-US" sz="2000" dirty="0" err="1" smtClean="0"/>
              <a:t>Tavakoli</a:t>
            </a:r>
            <a:r>
              <a:rPr lang="en-US" sz="2000" dirty="0" smtClean="0"/>
              <a:t>, and David </a:t>
            </a:r>
            <a:r>
              <a:rPr lang="en-US" sz="2000" dirty="0" smtClean="0"/>
              <a:t>Culler</a:t>
            </a:r>
          </a:p>
          <a:p>
            <a:r>
              <a:rPr lang="en-US" sz="2000" dirty="0" smtClean="0"/>
              <a:t>The University of California Berkeley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HYDRO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640475"/>
            <a:ext cx="9127504" cy="430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DAG 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Arc 12"/>
          <p:cNvSpPr/>
          <p:nvPr/>
        </p:nvSpPr>
        <p:spPr>
          <a:xfrm rot="7532839">
            <a:off x="4569198" y="15681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7532839">
            <a:off x="4721598" y="17205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7532839">
            <a:off x="4873998" y="18729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800" y="1828800"/>
            <a:ext cx="212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 Advertisement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1600" i="1" dirty="0" smtClean="0"/>
              <a:t>Route Cost</a:t>
            </a:r>
          </a:p>
          <a:p>
            <a:pPr>
              <a:buFont typeface="Arial" pitchFamily="34" charset="0"/>
              <a:buChar char="•"/>
            </a:pPr>
            <a:r>
              <a:rPr lang="en-US" sz="1600" i="1" dirty="0" smtClean="0"/>
              <a:t> Willingness</a:t>
            </a:r>
          </a:p>
        </p:txBody>
      </p:sp>
      <p:cxnSp>
        <p:nvCxnSpPr>
          <p:cNvPr id="18" name="Straight Arrow Connector 17"/>
          <p:cNvCxnSpPr>
            <a:stCxn id="5" idx="7"/>
            <a:endCxn id="4" idx="1"/>
          </p:cNvCxnSpPr>
          <p:nvPr/>
        </p:nvCxnSpPr>
        <p:spPr>
          <a:xfrm rot="5400000" flipH="1" flipV="1">
            <a:off x="2722235" y="1733551"/>
            <a:ext cx="1183015" cy="175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4" idx="2"/>
          </p:cNvCxnSpPr>
          <p:nvPr/>
        </p:nvCxnSpPr>
        <p:spPr>
          <a:xfrm rot="16200000" flipV="1">
            <a:off x="4267200" y="24765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  <a:endCxn id="4" idx="3"/>
          </p:cNvCxnSpPr>
          <p:nvPr/>
        </p:nvCxnSpPr>
        <p:spPr>
          <a:xfrm rot="16200000" flipV="1">
            <a:off x="5124451" y="1619250"/>
            <a:ext cx="1030615" cy="1830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7532839">
            <a:off x="4188200" y="2863548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7532839">
            <a:off x="4340600" y="3015948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7532839">
            <a:off x="4493000" y="3168348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7532839">
            <a:off x="6702799" y="30159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7532839">
            <a:off x="6855199" y="31683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7532839">
            <a:off x="7007599" y="33207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532839">
            <a:off x="1902200" y="31683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7532839">
            <a:off x="2054600" y="33207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7532839">
            <a:off x="2207000" y="3473149"/>
            <a:ext cx="914400" cy="838200"/>
          </a:xfrm>
          <a:prstGeom prst="arc">
            <a:avLst>
              <a:gd name="adj1" fmla="val 13119596"/>
              <a:gd name="adj2" fmla="val 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  <a:endCxn id="10" idx="3"/>
          </p:cNvCxnSpPr>
          <p:nvPr/>
        </p:nvCxnSpPr>
        <p:spPr>
          <a:xfrm rot="5400000" flipH="1" flipV="1">
            <a:off x="3562350" y="3331836"/>
            <a:ext cx="916315" cy="649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  <a:endCxn id="5" idx="5"/>
          </p:cNvCxnSpPr>
          <p:nvPr/>
        </p:nvCxnSpPr>
        <p:spPr>
          <a:xfrm rot="16200000" flipV="1">
            <a:off x="2665085" y="3350885"/>
            <a:ext cx="613430" cy="10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0"/>
            <a:endCxn id="10" idx="4"/>
          </p:cNvCxnSpPr>
          <p:nvPr/>
        </p:nvCxnSpPr>
        <p:spPr>
          <a:xfrm rot="16200000" flipV="1">
            <a:off x="4229100" y="35814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1"/>
            <a:endCxn id="10" idx="5"/>
          </p:cNvCxnSpPr>
          <p:nvPr/>
        </p:nvCxnSpPr>
        <p:spPr>
          <a:xfrm rot="16200000" flipV="1">
            <a:off x="5027285" y="2893685"/>
            <a:ext cx="994430" cy="160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  <a:endCxn id="11" idx="3"/>
          </p:cNvCxnSpPr>
          <p:nvPr/>
        </p:nvCxnSpPr>
        <p:spPr>
          <a:xfrm rot="5400000" flipH="1" flipV="1">
            <a:off x="6191250" y="3750936"/>
            <a:ext cx="687715" cy="40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0"/>
            <a:endCxn id="8" idx="3"/>
          </p:cNvCxnSpPr>
          <p:nvPr/>
        </p:nvCxnSpPr>
        <p:spPr>
          <a:xfrm rot="5400000" flipH="1" flipV="1">
            <a:off x="2876550" y="5008236"/>
            <a:ext cx="1068715" cy="1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1"/>
            <a:endCxn id="5" idx="4"/>
          </p:cNvCxnSpPr>
          <p:nvPr/>
        </p:nvCxnSpPr>
        <p:spPr>
          <a:xfrm rot="16200000" flipV="1">
            <a:off x="1657351" y="4248150"/>
            <a:ext cx="2059315" cy="878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7"/>
            <a:endCxn id="6" idx="3"/>
          </p:cNvCxnSpPr>
          <p:nvPr/>
        </p:nvCxnSpPr>
        <p:spPr>
          <a:xfrm rot="5400000" flipH="1" flipV="1">
            <a:off x="3693785" y="4608185"/>
            <a:ext cx="918230" cy="129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114800" y="541020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9" name="Rectangle 58"/>
          <p:cNvSpPr/>
          <p:nvPr/>
        </p:nvSpPr>
        <p:spPr>
          <a:xfrm>
            <a:off x="4114800" y="5715000"/>
            <a:ext cx="2819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114800" y="6019800"/>
            <a:ext cx="2819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438400" y="5715000"/>
            <a:ext cx="3048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419600" y="5181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31 -0.02477 C -0.08229 -0.14954 -0.14409 -0.27408 -0.11857 -0.36922 C -0.09305 -0.46436 0.09063 -0.55741 0.13247 -0.59514 " pathEditMode="relative" ptsTypes="aaA">
                                      <p:cBhvr>
                                        <p:cTn id="14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9" grpId="0" animBg="1"/>
      <p:bldP spid="60" grpId="0" animBg="1"/>
      <p:bldP spid="61" grpId="0" animBg="1"/>
      <p:bldP spid="6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DAG 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7"/>
            <a:endCxn id="4" idx="1"/>
          </p:cNvCxnSpPr>
          <p:nvPr/>
        </p:nvCxnSpPr>
        <p:spPr>
          <a:xfrm rot="5400000" flipH="1" flipV="1">
            <a:off x="2722235" y="1733551"/>
            <a:ext cx="1183015" cy="175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4" idx="2"/>
          </p:cNvCxnSpPr>
          <p:nvPr/>
        </p:nvCxnSpPr>
        <p:spPr>
          <a:xfrm rot="16200000" flipV="1">
            <a:off x="4267200" y="24765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  <a:endCxn id="4" idx="3"/>
          </p:cNvCxnSpPr>
          <p:nvPr/>
        </p:nvCxnSpPr>
        <p:spPr>
          <a:xfrm rot="16200000" flipV="1">
            <a:off x="5124451" y="1619250"/>
            <a:ext cx="1030615" cy="1830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  <a:endCxn id="10" idx="3"/>
          </p:cNvCxnSpPr>
          <p:nvPr/>
        </p:nvCxnSpPr>
        <p:spPr>
          <a:xfrm rot="5400000" flipH="1" flipV="1">
            <a:off x="3562350" y="3331836"/>
            <a:ext cx="916315" cy="649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  <a:endCxn id="5" idx="5"/>
          </p:cNvCxnSpPr>
          <p:nvPr/>
        </p:nvCxnSpPr>
        <p:spPr>
          <a:xfrm rot="16200000" flipV="1">
            <a:off x="2665085" y="3350885"/>
            <a:ext cx="613430" cy="10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0"/>
            <a:endCxn id="10" idx="4"/>
          </p:cNvCxnSpPr>
          <p:nvPr/>
        </p:nvCxnSpPr>
        <p:spPr>
          <a:xfrm rot="16200000" flipV="1">
            <a:off x="4229100" y="35814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1"/>
            <a:endCxn id="10" idx="5"/>
          </p:cNvCxnSpPr>
          <p:nvPr/>
        </p:nvCxnSpPr>
        <p:spPr>
          <a:xfrm rot="16200000" flipV="1">
            <a:off x="5027285" y="2893685"/>
            <a:ext cx="994430" cy="160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  <a:endCxn id="11" idx="3"/>
          </p:cNvCxnSpPr>
          <p:nvPr/>
        </p:nvCxnSpPr>
        <p:spPr>
          <a:xfrm rot="5400000" flipH="1" flipV="1">
            <a:off x="6191250" y="3750936"/>
            <a:ext cx="687715" cy="40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0"/>
            <a:endCxn id="8" idx="3"/>
          </p:cNvCxnSpPr>
          <p:nvPr/>
        </p:nvCxnSpPr>
        <p:spPr>
          <a:xfrm rot="5400000" flipH="1" flipV="1">
            <a:off x="2876550" y="5008236"/>
            <a:ext cx="1068715" cy="1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1"/>
            <a:endCxn id="5" idx="4"/>
          </p:cNvCxnSpPr>
          <p:nvPr/>
        </p:nvCxnSpPr>
        <p:spPr>
          <a:xfrm rot="16200000" flipV="1">
            <a:off x="1657351" y="4248150"/>
            <a:ext cx="2059315" cy="878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7"/>
            <a:endCxn id="6" idx="3"/>
          </p:cNvCxnSpPr>
          <p:nvPr/>
        </p:nvCxnSpPr>
        <p:spPr>
          <a:xfrm rot="5400000" flipH="1" flipV="1">
            <a:off x="3693785" y="4608185"/>
            <a:ext cx="918230" cy="129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114800" y="541020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419600" y="5181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DAG 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7"/>
            <a:endCxn id="4" idx="1"/>
          </p:cNvCxnSpPr>
          <p:nvPr/>
        </p:nvCxnSpPr>
        <p:spPr>
          <a:xfrm rot="5400000" flipH="1" flipV="1">
            <a:off x="2722235" y="1733551"/>
            <a:ext cx="1183015" cy="175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4" idx="2"/>
          </p:cNvCxnSpPr>
          <p:nvPr/>
        </p:nvCxnSpPr>
        <p:spPr>
          <a:xfrm rot="16200000" flipV="1">
            <a:off x="4267200" y="24765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  <a:endCxn id="4" idx="3"/>
          </p:cNvCxnSpPr>
          <p:nvPr/>
        </p:nvCxnSpPr>
        <p:spPr>
          <a:xfrm rot="16200000" flipV="1">
            <a:off x="5124451" y="1619250"/>
            <a:ext cx="1030615" cy="1830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  <a:endCxn id="10" idx="3"/>
          </p:cNvCxnSpPr>
          <p:nvPr/>
        </p:nvCxnSpPr>
        <p:spPr>
          <a:xfrm rot="5400000" flipH="1" flipV="1">
            <a:off x="3562350" y="3331836"/>
            <a:ext cx="916315" cy="649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  <a:endCxn id="5" idx="5"/>
          </p:cNvCxnSpPr>
          <p:nvPr/>
        </p:nvCxnSpPr>
        <p:spPr>
          <a:xfrm rot="16200000" flipV="1">
            <a:off x="2665085" y="3350885"/>
            <a:ext cx="613430" cy="10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0"/>
            <a:endCxn id="10" idx="4"/>
          </p:cNvCxnSpPr>
          <p:nvPr/>
        </p:nvCxnSpPr>
        <p:spPr>
          <a:xfrm rot="16200000" flipV="1">
            <a:off x="4229100" y="35814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1"/>
            <a:endCxn id="10" idx="5"/>
          </p:cNvCxnSpPr>
          <p:nvPr/>
        </p:nvCxnSpPr>
        <p:spPr>
          <a:xfrm rot="16200000" flipV="1">
            <a:off x="5027285" y="2893685"/>
            <a:ext cx="994430" cy="160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  <a:endCxn id="11" idx="3"/>
          </p:cNvCxnSpPr>
          <p:nvPr/>
        </p:nvCxnSpPr>
        <p:spPr>
          <a:xfrm rot="5400000" flipH="1" flipV="1">
            <a:off x="6191250" y="3750936"/>
            <a:ext cx="687715" cy="40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0"/>
            <a:endCxn id="8" idx="3"/>
          </p:cNvCxnSpPr>
          <p:nvPr/>
        </p:nvCxnSpPr>
        <p:spPr>
          <a:xfrm rot="5400000" flipH="1" flipV="1">
            <a:off x="2876550" y="5008236"/>
            <a:ext cx="1068715" cy="1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1"/>
            <a:endCxn id="5" idx="4"/>
          </p:cNvCxnSpPr>
          <p:nvPr/>
        </p:nvCxnSpPr>
        <p:spPr>
          <a:xfrm rot="16200000" flipV="1">
            <a:off x="1657351" y="4248150"/>
            <a:ext cx="2059315" cy="878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7"/>
            <a:endCxn id="6" idx="3"/>
          </p:cNvCxnSpPr>
          <p:nvPr/>
        </p:nvCxnSpPr>
        <p:spPr>
          <a:xfrm rot="5400000" flipH="1" flipV="1">
            <a:off x="3693785" y="4608185"/>
            <a:ext cx="918230" cy="129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114800" y="541020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419600" y="5181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DAG 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7"/>
            <a:endCxn id="4" idx="1"/>
          </p:cNvCxnSpPr>
          <p:nvPr/>
        </p:nvCxnSpPr>
        <p:spPr>
          <a:xfrm rot="5400000" flipH="1" flipV="1">
            <a:off x="2722235" y="1733551"/>
            <a:ext cx="1183015" cy="175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4" idx="2"/>
          </p:cNvCxnSpPr>
          <p:nvPr/>
        </p:nvCxnSpPr>
        <p:spPr>
          <a:xfrm rot="16200000" flipV="1">
            <a:off x="4267200" y="24765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  <a:endCxn id="4" idx="3"/>
          </p:cNvCxnSpPr>
          <p:nvPr/>
        </p:nvCxnSpPr>
        <p:spPr>
          <a:xfrm rot="16200000" flipV="1">
            <a:off x="5124451" y="1619250"/>
            <a:ext cx="1030615" cy="1830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  <a:endCxn id="10" idx="3"/>
          </p:cNvCxnSpPr>
          <p:nvPr/>
        </p:nvCxnSpPr>
        <p:spPr>
          <a:xfrm rot="5400000" flipH="1" flipV="1">
            <a:off x="3562350" y="3331836"/>
            <a:ext cx="916315" cy="649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  <a:endCxn id="5" idx="5"/>
          </p:cNvCxnSpPr>
          <p:nvPr/>
        </p:nvCxnSpPr>
        <p:spPr>
          <a:xfrm rot="16200000" flipV="1">
            <a:off x="2665085" y="3350885"/>
            <a:ext cx="613430" cy="10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0"/>
            <a:endCxn id="10" idx="4"/>
          </p:cNvCxnSpPr>
          <p:nvPr/>
        </p:nvCxnSpPr>
        <p:spPr>
          <a:xfrm rot="16200000" flipV="1">
            <a:off x="4229100" y="35814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1"/>
            <a:endCxn id="10" idx="5"/>
          </p:cNvCxnSpPr>
          <p:nvPr/>
        </p:nvCxnSpPr>
        <p:spPr>
          <a:xfrm rot="16200000" flipV="1">
            <a:off x="5027285" y="2893685"/>
            <a:ext cx="994430" cy="160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  <a:endCxn id="11" idx="3"/>
          </p:cNvCxnSpPr>
          <p:nvPr/>
        </p:nvCxnSpPr>
        <p:spPr>
          <a:xfrm rot="5400000" flipH="1" flipV="1">
            <a:off x="6191250" y="3750936"/>
            <a:ext cx="687715" cy="40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0"/>
            <a:endCxn id="8" idx="3"/>
          </p:cNvCxnSpPr>
          <p:nvPr/>
        </p:nvCxnSpPr>
        <p:spPr>
          <a:xfrm rot="5400000" flipH="1" flipV="1">
            <a:off x="2876550" y="5008236"/>
            <a:ext cx="1068715" cy="1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1"/>
            <a:endCxn id="5" idx="4"/>
          </p:cNvCxnSpPr>
          <p:nvPr/>
        </p:nvCxnSpPr>
        <p:spPr>
          <a:xfrm rot="16200000" flipV="1">
            <a:off x="1657351" y="4248150"/>
            <a:ext cx="2059315" cy="878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7"/>
            <a:endCxn id="6" idx="3"/>
          </p:cNvCxnSpPr>
          <p:nvPr/>
        </p:nvCxnSpPr>
        <p:spPr>
          <a:xfrm rot="5400000" flipH="1" flipV="1">
            <a:off x="3693785" y="4608185"/>
            <a:ext cx="918230" cy="129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114800" y="541020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419600" y="5181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Topology 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7"/>
            <a:endCxn id="4" idx="1"/>
          </p:cNvCxnSpPr>
          <p:nvPr/>
        </p:nvCxnSpPr>
        <p:spPr>
          <a:xfrm rot="5400000" flipH="1" flipV="1">
            <a:off x="2722235" y="1733551"/>
            <a:ext cx="1183015" cy="175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4" idx="2"/>
          </p:cNvCxnSpPr>
          <p:nvPr/>
        </p:nvCxnSpPr>
        <p:spPr>
          <a:xfrm rot="16200000" flipV="1">
            <a:off x="4267200" y="24765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  <a:endCxn id="4" idx="3"/>
          </p:cNvCxnSpPr>
          <p:nvPr/>
        </p:nvCxnSpPr>
        <p:spPr>
          <a:xfrm rot="16200000" flipV="1">
            <a:off x="5124451" y="1619250"/>
            <a:ext cx="1030615" cy="1830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0"/>
            <a:endCxn id="10" idx="3"/>
          </p:cNvCxnSpPr>
          <p:nvPr/>
        </p:nvCxnSpPr>
        <p:spPr>
          <a:xfrm rot="5400000" flipH="1" flipV="1">
            <a:off x="3562350" y="3331836"/>
            <a:ext cx="916315" cy="649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1"/>
            <a:endCxn id="5" idx="5"/>
          </p:cNvCxnSpPr>
          <p:nvPr/>
        </p:nvCxnSpPr>
        <p:spPr>
          <a:xfrm rot="16200000" flipV="1">
            <a:off x="2665085" y="3350885"/>
            <a:ext cx="613430" cy="1070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0"/>
            <a:endCxn id="10" idx="4"/>
          </p:cNvCxnSpPr>
          <p:nvPr/>
        </p:nvCxnSpPr>
        <p:spPr>
          <a:xfrm rot="16200000" flipV="1">
            <a:off x="4229100" y="3581400"/>
            <a:ext cx="1066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1"/>
            <a:endCxn id="10" idx="5"/>
          </p:cNvCxnSpPr>
          <p:nvPr/>
        </p:nvCxnSpPr>
        <p:spPr>
          <a:xfrm rot="16200000" flipV="1">
            <a:off x="5027285" y="2893685"/>
            <a:ext cx="994430" cy="160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0"/>
            <a:endCxn id="11" idx="3"/>
          </p:cNvCxnSpPr>
          <p:nvPr/>
        </p:nvCxnSpPr>
        <p:spPr>
          <a:xfrm rot="5400000" flipH="1" flipV="1">
            <a:off x="6191250" y="3750936"/>
            <a:ext cx="687715" cy="40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" idx="0"/>
            <a:endCxn id="8" idx="3"/>
          </p:cNvCxnSpPr>
          <p:nvPr/>
        </p:nvCxnSpPr>
        <p:spPr>
          <a:xfrm rot="5400000" flipH="1" flipV="1">
            <a:off x="2876550" y="5008236"/>
            <a:ext cx="1068715" cy="192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7" idx="1"/>
            <a:endCxn id="5" idx="4"/>
          </p:cNvCxnSpPr>
          <p:nvPr/>
        </p:nvCxnSpPr>
        <p:spPr>
          <a:xfrm rot="16200000" flipV="1">
            <a:off x="1657351" y="4248150"/>
            <a:ext cx="2059315" cy="878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7"/>
            <a:endCxn id="6" idx="3"/>
          </p:cNvCxnSpPr>
          <p:nvPr/>
        </p:nvCxnSpPr>
        <p:spPr>
          <a:xfrm rot="5400000" flipH="1" flipV="1">
            <a:off x="3693785" y="4608185"/>
            <a:ext cx="918230" cy="1299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4114800" y="541020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676400" y="5410200"/>
          <a:ext cx="112776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Cost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1657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3"/>
          </p:cNvCxnSpPr>
          <p:nvPr/>
        </p:nvCxnSpPr>
        <p:spPr>
          <a:xfrm rot="5400000">
            <a:off x="2743201" y="5105399"/>
            <a:ext cx="1299229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</p:cNvCxnSpPr>
          <p:nvPr/>
        </p:nvCxnSpPr>
        <p:spPr>
          <a:xfrm rot="5400000">
            <a:off x="3505201" y="4571999"/>
            <a:ext cx="1070629" cy="1524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19600" y="5181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9028 C -0.05955 -0.19051 -0.11771 -0.29051 -0.0875 -0.37778 C -0.0573 -0.46505 0.06128 -0.53935 0.18003 -0.61366 " pathEditMode="relative" ptsTypes="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Routing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1657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3"/>
            <a:endCxn id="7" idx="0"/>
          </p:cNvCxnSpPr>
          <p:nvPr/>
        </p:nvCxnSpPr>
        <p:spPr>
          <a:xfrm rot="5400000">
            <a:off x="2876551" y="5008235"/>
            <a:ext cx="1068715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  <a:endCxn id="7" idx="7"/>
          </p:cNvCxnSpPr>
          <p:nvPr/>
        </p:nvCxnSpPr>
        <p:spPr>
          <a:xfrm rot="5400000">
            <a:off x="3693785" y="4608185"/>
            <a:ext cx="918230" cy="1299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48" name="Straight Connector 47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5"/>
            <a:endCxn id="8" idx="1"/>
          </p:cNvCxnSpPr>
          <p:nvPr/>
        </p:nvCxnSpPr>
        <p:spPr>
          <a:xfrm rot="16200000" flipH="1">
            <a:off x="2665085" y="3350885"/>
            <a:ext cx="613430" cy="107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3"/>
            <a:endCxn id="8" idx="0"/>
          </p:cNvCxnSpPr>
          <p:nvPr/>
        </p:nvCxnSpPr>
        <p:spPr>
          <a:xfrm rot="5400000">
            <a:off x="3562351" y="3331835"/>
            <a:ext cx="916315" cy="649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4"/>
            <a:endCxn id="6" idx="0"/>
          </p:cNvCxnSpPr>
          <p:nvPr/>
        </p:nvCxnSpPr>
        <p:spPr>
          <a:xfrm rot="16200000" flipH="1">
            <a:off x="4229100" y="3581400"/>
            <a:ext cx="10668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5"/>
            <a:endCxn id="9" idx="1"/>
          </p:cNvCxnSpPr>
          <p:nvPr/>
        </p:nvCxnSpPr>
        <p:spPr>
          <a:xfrm rot="16200000" flipH="1">
            <a:off x="5027285" y="2893685"/>
            <a:ext cx="994430" cy="1604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4"/>
            <a:endCxn id="9" idx="0"/>
          </p:cNvCxnSpPr>
          <p:nvPr/>
        </p:nvCxnSpPr>
        <p:spPr>
          <a:xfrm rot="5400000">
            <a:off x="6324600" y="3695700"/>
            <a:ext cx="6096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1"/>
            <a:endCxn id="5" idx="7"/>
          </p:cNvCxnSpPr>
          <p:nvPr/>
        </p:nvCxnSpPr>
        <p:spPr>
          <a:xfrm rot="10800000" flipV="1">
            <a:off x="2436486" y="2019299"/>
            <a:ext cx="1754515" cy="118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" idx="2"/>
            <a:endCxn id="10" idx="0"/>
          </p:cNvCxnSpPr>
          <p:nvPr/>
        </p:nvCxnSpPr>
        <p:spPr>
          <a:xfrm rot="16200000" flipH="1">
            <a:off x="4267200" y="2476500"/>
            <a:ext cx="457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11" idx="1"/>
          </p:cNvCxnSpPr>
          <p:nvPr/>
        </p:nvCxnSpPr>
        <p:spPr>
          <a:xfrm>
            <a:off x="4724400" y="2019300"/>
            <a:ext cx="1830715" cy="103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5958840"/>
          <a:ext cx="2438400" cy="59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905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Path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[4 1 6]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3886200" y="565404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Rounded Rectangle 86"/>
          <p:cNvSpPr/>
          <p:nvPr/>
        </p:nvSpPr>
        <p:spPr>
          <a:xfrm>
            <a:off x="990600" y="548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1524000" y="548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4876800" y="167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90" name="Rounded Rectangle 89"/>
          <p:cNvSpPr/>
          <p:nvPr/>
        </p:nvSpPr>
        <p:spPr>
          <a:xfrm>
            <a:off x="6172200" y="167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1" name="Rounded Rectangle 90"/>
          <p:cNvSpPr/>
          <p:nvPr/>
        </p:nvSpPr>
        <p:spPr>
          <a:xfrm>
            <a:off x="5410200" y="1676400"/>
            <a:ext cx="7620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[3 6]</a:t>
            </a:r>
            <a:endParaRPr lang="en-US" dirty="0"/>
          </a:p>
        </p:txBody>
      </p:sp>
      <p:sp>
        <p:nvSpPr>
          <p:cNvPr id="94" name="Rounded Rectangle 93"/>
          <p:cNvSpPr/>
          <p:nvPr/>
        </p:nvSpPr>
        <p:spPr>
          <a:xfrm>
            <a:off x="0" y="6248400"/>
            <a:ext cx="243840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524000" y="17526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D:7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2057400" y="1752600"/>
            <a:ext cx="7620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[2 7]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819400" y="1752600"/>
            <a:ext cx="1143000" cy="304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 [4 1 6]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76200" y="55626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1524000" y="55626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609600" y="5562600"/>
            <a:ext cx="9144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[4 1 6]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91000" y="5410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5715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Flow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952 -0.12315 -0.05886 -0.2463 -0.02865 -0.33565 C 0.00156 -0.425 0.09149 -0.48032 0.18142 -0.53565 " pathEditMode="relative" ptsTypes="aaA">
                                      <p:cBhvr>
                                        <p:cTn id="12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952 -0.12315 -0.05886 -0.2463 -0.02865 -0.33565 C 0.00156 -0.425 0.09149 -0.48032 0.18142 -0.53565 " pathEditMode="relative" ptsTypes="aaA">
                                      <p:cBhvr>
                                        <p:cTn id="14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0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2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4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49 0.06227 -0.13298 0.12477 -0.16006 0.21366 C -0.18715 0.30254 -0.175 0.41782 -0.16284 0.53333 " pathEditMode="relative" ptsTypes="aaA">
                                      <p:cBhvr>
                                        <p:cTn id="5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49 0.06227 -0.13298 0.12477 -0.16006 0.21366 C -0.18715 0.30254 -0.175 0.41782 -0.16284 0.53333 " pathEditMode="relative" ptsTypes="aaA">
                                      <p:cBhvr>
                                        <p:cTn id="5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6649 0.06227 -0.13298 0.12477 -0.16006 0.21366 C -0.18715 0.30254 -0.175 0.41782 -0.16284 0.53333 " pathEditMode="relative" ptsTypes="aaA">
                                      <p:cBhvr>
                                        <p:cTn id="56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407 -0.06737 0.22813 -0.13449 0.30087 -0.21112 C 0.37361 -0.28774 0.38073 -0.475 0.43698 -0.45926 C 0.49323 -0.44352 0.56598 -0.27987 0.63889 -0.11621 " pathEditMode="relative" ptsTypes="aaaA">
                                      <p:cBhvr>
                                        <p:cTn id="78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407 -0.06737 0.22813 -0.13449 0.30087 -0.21112 C 0.37361 -0.28774 0.38073 -0.475 0.43698 -0.45926 C 0.49323 -0.44352 0.56598 -0.27987 0.63889 -0.11621 " pathEditMode="relative" ptsTypes="aaaA">
                                      <p:cBhvr>
                                        <p:cTn id="80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407 -0.06737 0.22813 -0.13449 0.30087 -0.21112 C 0.37361 -0.28774 0.38073 -0.475 0.43698 -0.45926 C 0.49323 -0.44352 0.56598 -0.27987 0.63889 -0.11621 " pathEditMode="relative" ptsTypes="aaaA">
                                      <p:cBhvr>
                                        <p:cTn id="82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4" grpId="1" animBg="1"/>
      <p:bldP spid="39" grpId="0" animBg="1"/>
      <p:bldP spid="39" grpId="1" animBg="1"/>
      <p:bldP spid="39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7" grpId="1" animBg="1"/>
      <p:bldP spid="47" grpId="2" animBg="1"/>
      <p:bldP spid="49" grpId="1" animBg="1"/>
      <p:bldP spid="49" grpId="2" animBg="1"/>
      <p:bldP spid="50" grpId="1" animBg="1"/>
      <p:bldP spid="50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Routing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1657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3"/>
            <a:endCxn id="7" idx="0"/>
          </p:cNvCxnSpPr>
          <p:nvPr/>
        </p:nvCxnSpPr>
        <p:spPr>
          <a:xfrm rot="5400000">
            <a:off x="2876551" y="5008235"/>
            <a:ext cx="1068715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  <a:endCxn id="7" idx="7"/>
          </p:cNvCxnSpPr>
          <p:nvPr/>
        </p:nvCxnSpPr>
        <p:spPr>
          <a:xfrm rot="5400000">
            <a:off x="3693785" y="4608185"/>
            <a:ext cx="918230" cy="1299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48" name="Straight Connector 47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5"/>
            <a:endCxn id="8" idx="1"/>
          </p:cNvCxnSpPr>
          <p:nvPr/>
        </p:nvCxnSpPr>
        <p:spPr>
          <a:xfrm rot="16200000" flipH="1">
            <a:off x="2665085" y="3350885"/>
            <a:ext cx="613430" cy="107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3"/>
            <a:endCxn id="8" idx="0"/>
          </p:cNvCxnSpPr>
          <p:nvPr/>
        </p:nvCxnSpPr>
        <p:spPr>
          <a:xfrm rot="5400000">
            <a:off x="3562351" y="3331835"/>
            <a:ext cx="916315" cy="649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4"/>
            <a:endCxn id="6" idx="0"/>
          </p:cNvCxnSpPr>
          <p:nvPr/>
        </p:nvCxnSpPr>
        <p:spPr>
          <a:xfrm rot="16200000" flipH="1">
            <a:off x="4229100" y="3581400"/>
            <a:ext cx="10668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5"/>
            <a:endCxn id="9" idx="1"/>
          </p:cNvCxnSpPr>
          <p:nvPr/>
        </p:nvCxnSpPr>
        <p:spPr>
          <a:xfrm rot="16200000" flipH="1">
            <a:off x="5027285" y="2893685"/>
            <a:ext cx="994430" cy="1604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4"/>
            <a:endCxn id="9" idx="0"/>
          </p:cNvCxnSpPr>
          <p:nvPr/>
        </p:nvCxnSpPr>
        <p:spPr>
          <a:xfrm rot="5400000">
            <a:off x="6324600" y="3695700"/>
            <a:ext cx="6096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1"/>
            <a:endCxn id="5" idx="7"/>
          </p:cNvCxnSpPr>
          <p:nvPr/>
        </p:nvCxnSpPr>
        <p:spPr>
          <a:xfrm rot="10800000" flipV="1">
            <a:off x="2436486" y="2019299"/>
            <a:ext cx="1754515" cy="118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" idx="2"/>
            <a:endCxn id="10" idx="0"/>
          </p:cNvCxnSpPr>
          <p:nvPr/>
        </p:nvCxnSpPr>
        <p:spPr>
          <a:xfrm rot="16200000" flipH="1">
            <a:off x="4267200" y="2476500"/>
            <a:ext cx="457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11" idx="1"/>
          </p:cNvCxnSpPr>
          <p:nvPr/>
        </p:nvCxnSpPr>
        <p:spPr>
          <a:xfrm>
            <a:off x="4724400" y="2019300"/>
            <a:ext cx="1830715" cy="103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5958840"/>
          <a:ext cx="2438400" cy="59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905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Path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[4 1 6]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3886200" y="565404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9" name="Rounded Rectangle 88"/>
          <p:cNvSpPr/>
          <p:nvPr/>
        </p:nvSpPr>
        <p:spPr>
          <a:xfrm>
            <a:off x="4876800" y="167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90" name="Rounded Rectangle 89"/>
          <p:cNvSpPr/>
          <p:nvPr/>
        </p:nvSpPr>
        <p:spPr>
          <a:xfrm>
            <a:off x="6172200" y="167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1" name="Rounded Rectangle 90"/>
          <p:cNvSpPr/>
          <p:nvPr/>
        </p:nvSpPr>
        <p:spPr>
          <a:xfrm>
            <a:off x="5410200" y="1676400"/>
            <a:ext cx="7620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[3 6]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524000" y="17526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D:7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2057400" y="1752600"/>
            <a:ext cx="7620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[2 7]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819400" y="1752600"/>
            <a:ext cx="1143000" cy="304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 [5 1 6]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76200" y="55626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1524000" y="55626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609600" y="5562600"/>
            <a:ext cx="9144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[4 1 6]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76200" y="548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600200" y="548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609600" y="5486400"/>
            <a:ext cx="9906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[F4 1 6]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5410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57200" y="5715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Flow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 0.14479 -0.06852 0.28975 -0.13704 " pathEditMode="relative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 0.14479 -0.06852 0.28975 -0.13704 " pathEditMode="relative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 0.14479 -0.06852 0.28975 -0.13704 " pathEditMode="relative" ptsTypes="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55 -0.12245 -0.02691 -0.24467 0.00191 -0.33588 C 0.03073 -0.42708 0.10191 -0.48703 0.17326 -0.54699 " pathEditMode="relative" ptsTypes="a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55 -0.12245 -0.02691 -0.24467 0.00191 -0.33588 C 0.03073 -0.42708 0.10191 -0.48703 0.17326 -0.54699 " pathEditMode="relative" ptsTypes="a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55 -0.12245 -0.02691 -0.24467 0.00191 -0.33588 C 0.03073 -0.42708 0.10191 -0.48703 0.17326 -0.54699 " pathEditMode="relative" ptsTypes="aaA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232 0.04699 0.22465 0.09398 0.25191 0.17268 C 0.27916 0.25139 0.22152 0.36204 0.16388 0.47268 " pathEditMode="relative" ptsTypes="aaA">
                                      <p:cBhvr>
                                        <p:cTn id="6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232 0.04699 0.22465 0.09398 0.25191 0.17268 C 0.27916 0.25139 0.22152 0.36204 0.16388 0.47268 " pathEditMode="relative" ptsTypes="aaA">
                                      <p:cBhvr>
                                        <p:cTn id="6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232 0.04699 0.22465 0.09398 0.25191 0.17268 C 0.27916 0.25139 0.22152 0.36204 0.16388 0.47268 " pathEditMode="relative" ptsTypes="aaA">
                                      <p:cBhvr>
                                        <p:cTn id="6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816 0.0625 -0.11632 0.12524 -0.14358 0.21482 C -0.17084 0.3044 -0.16736 0.4213 -0.16389 0.5382 " pathEditMode="relative" ptsTypes="aaA">
                                      <p:cBhvr>
                                        <p:cTn id="8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816 0.0625 -0.11632 0.12524 -0.14358 0.21482 C -0.17084 0.3044 -0.16736 0.4213 -0.16389 0.5382 " pathEditMode="relative" ptsTypes="a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816 0.0625 -0.11632 0.12524 -0.14358 0.21482 C -0.17084 0.3044 -0.16736 0.4213 -0.16389 0.5382 " pathEditMode="relative" ptsTypes="aaA">
                                      <p:cBhvr>
                                        <p:cTn id="9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38" grpId="0" animBg="1"/>
      <p:bldP spid="38" grpId="1" animBg="1"/>
      <p:bldP spid="38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Routing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1657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  <a:endCxn id="7" idx="7"/>
          </p:cNvCxnSpPr>
          <p:nvPr/>
        </p:nvCxnSpPr>
        <p:spPr>
          <a:xfrm rot="5400000">
            <a:off x="3693785" y="4608185"/>
            <a:ext cx="918230" cy="1299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48" name="Straight Connector 47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5"/>
            <a:endCxn id="8" idx="1"/>
          </p:cNvCxnSpPr>
          <p:nvPr/>
        </p:nvCxnSpPr>
        <p:spPr>
          <a:xfrm rot="16200000" flipH="1">
            <a:off x="2665085" y="3350885"/>
            <a:ext cx="613430" cy="107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3"/>
            <a:endCxn id="8" idx="0"/>
          </p:cNvCxnSpPr>
          <p:nvPr/>
        </p:nvCxnSpPr>
        <p:spPr>
          <a:xfrm rot="5400000">
            <a:off x="3562351" y="3331835"/>
            <a:ext cx="916315" cy="649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4"/>
            <a:endCxn id="6" idx="0"/>
          </p:cNvCxnSpPr>
          <p:nvPr/>
        </p:nvCxnSpPr>
        <p:spPr>
          <a:xfrm rot="16200000" flipH="1">
            <a:off x="4229100" y="3581400"/>
            <a:ext cx="10668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5"/>
            <a:endCxn id="9" idx="1"/>
          </p:cNvCxnSpPr>
          <p:nvPr/>
        </p:nvCxnSpPr>
        <p:spPr>
          <a:xfrm rot="16200000" flipH="1">
            <a:off x="5027285" y="2893685"/>
            <a:ext cx="994430" cy="1604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4"/>
            <a:endCxn id="9" idx="0"/>
          </p:cNvCxnSpPr>
          <p:nvPr/>
        </p:nvCxnSpPr>
        <p:spPr>
          <a:xfrm rot="5400000">
            <a:off x="6324600" y="3695700"/>
            <a:ext cx="6096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1"/>
            <a:endCxn id="5" idx="7"/>
          </p:cNvCxnSpPr>
          <p:nvPr/>
        </p:nvCxnSpPr>
        <p:spPr>
          <a:xfrm rot="10800000" flipV="1">
            <a:off x="2436486" y="2019299"/>
            <a:ext cx="1754515" cy="118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" idx="2"/>
            <a:endCxn id="10" idx="0"/>
          </p:cNvCxnSpPr>
          <p:nvPr/>
        </p:nvCxnSpPr>
        <p:spPr>
          <a:xfrm rot="16200000" flipH="1">
            <a:off x="4267200" y="2476500"/>
            <a:ext cx="457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11" idx="1"/>
          </p:cNvCxnSpPr>
          <p:nvPr/>
        </p:nvCxnSpPr>
        <p:spPr>
          <a:xfrm>
            <a:off x="4724400" y="2019300"/>
            <a:ext cx="1830715" cy="103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5958840"/>
          <a:ext cx="2438400" cy="59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905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Path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[5 1 6]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3886200" y="565404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191000" y="5410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715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Flow Table (Node 7)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HYDRO</a:t>
            </a:r>
          </a:p>
          <a:p>
            <a:pPr lvl="1"/>
            <a:r>
              <a:rPr lang="en-US" dirty="0" smtClean="0"/>
              <a:t>Design Overview</a:t>
            </a:r>
          </a:p>
          <a:p>
            <a:pPr lvl="1"/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Extensions / 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Low Power and </a:t>
            </a:r>
            <a:r>
              <a:rPr lang="en-US" dirty="0" err="1" smtClean="0"/>
              <a:t>Lossy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Diversity of applications: customer premise (into the home, “</a:t>
            </a:r>
            <a:r>
              <a:rPr lang="en-US" dirty="0" err="1" smtClean="0"/>
              <a:t>HANs</a:t>
            </a:r>
            <a:r>
              <a:rPr lang="en-US" dirty="0" smtClean="0"/>
              <a:t>”), neighborhood networks (</a:t>
            </a:r>
            <a:r>
              <a:rPr lang="en-US" dirty="0" err="1" smtClean="0"/>
              <a:t>ie</a:t>
            </a:r>
            <a:r>
              <a:rPr lang="en-US" dirty="0" smtClean="0"/>
              <a:t>, smart meters, “</a:t>
            </a:r>
            <a:r>
              <a:rPr lang="en-US" dirty="0" err="1" smtClean="0"/>
              <a:t>NANs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Smart appliances, programmable lighting controllers &amp; thermostats, building automation</a:t>
            </a:r>
          </a:p>
          <a:p>
            <a:r>
              <a:rPr lang="en-US" dirty="0" smtClean="0"/>
              <a:t>United by common link properties: slow, low-power,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802.15.4e/g, PLC</a:t>
            </a:r>
          </a:p>
          <a:p>
            <a:r>
              <a:rPr lang="en-US" dirty="0" smtClean="0"/>
              <a:t>IPv6 as a unifying framework</a:t>
            </a:r>
          </a:p>
          <a:p>
            <a:pPr lvl="1"/>
            <a:r>
              <a:rPr lang="en-US" dirty="0" smtClean="0"/>
              <a:t>6lowpan/ROLL working groups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Concerns and Metrics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Concern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How to Evaluate?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9600" y="25146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Reliability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09600" y="33528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Convergence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09600" y="41910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Stretch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09600" y="50292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Agility/Stability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09600" y="58674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Scalability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00600" y="25146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Delivery Ratio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800600" y="33528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Topology View Progression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800600" y="41910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Transmission Stretch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00600" y="50292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Under Node Churn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00600" y="58674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Larger Networks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95800" y="27432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95800" y="35814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95800" y="44196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52578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95800" y="60960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Environments</a:t>
            </a:r>
            <a:endParaRPr lang="en-US" dirty="0"/>
          </a:p>
        </p:txBody>
      </p:sp>
      <p:pic>
        <p:nvPicPr>
          <p:cNvPr id="24578" name="Picture 2" descr="http://motescope.cs.berkeley.edu/images/Soda-4_2009-04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3488850" cy="2759364"/>
          </a:xfrm>
          <a:prstGeom prst="rect">
            <a:avLst/>
          </a:prstGeom>
          <a:noFill/>
        </p:spPr>
      </p:pic>
      <p:pic>
        <p:nvPicPr>
          <p:cNvPr id="24580" name="Picture 4" descr="http://motelab.eecs.harvard.edu/img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029200"/>
            <a:ext cx="3799833" cy="1219200"/>
          </a:xfrm>
          <a:prstGeom prst="rect">
            <a:avLst/>
          </a:prstGeom>
          <a:noFill/>
        </p:spPr>
      </p:pic>
      <p:pic>
        <p:nvPicPr>
          <p:cNvPr id="9" name="Picture 10" descr="http://local.cs.berkeley.edu/greensoda/images/acme_phot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676400"/>
            <a:ext cx="3030747" cy="2647741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0" y="4648200"/>
          <a:ext cx="3962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/>
                <a:gridCol w="1320800"/>
                <a:gridCol w="1320800"/>
              </a:tblGrid>
              <a:tr h="2628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Diameter</a:t>
                      </a:r>
                      <a:endParaRPr lang="en-US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Motescope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Motelab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2628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bli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9000" y="228600"/>
            <a:ext cx="1219200" cy="85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PDR-doubl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484" y="1981200"/>
            <a:ext cx="5382736" cy="40386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Concurrent Load</a:t>
            </a:r>
            <a:endParaRPr lang="en-US" dirty="0"/>
          </a:p>
        </p:txBody>
      </p:sp>
      <p:pic>
        <p:nvPicPr>
          <p:cNvPr id="11" name="Content Placeholder 10" descr="TransPerSuc-doubl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257800" y="2514600"/>
            <a:ext cx="3886200" cy="2915768"/>
          </a:xfrm>
        </p:spPr>
      </p:pic>
      <p:sp>
        <p:nvSpPr>
          <p:cNvPr id="12" name="Oval 11"/>
          <p:cNvSpPr/>
          <p:nvPr/>
        </p:nvSpPr>
        <p:spPr>
          <a:xfrm>
            <a:off x="6248400" y="33528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91201" y="1676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Decreases transmissions per success by about 1: ~ 25%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2" idx="0"/>
          </p:cNvCxnSpPr>
          <p:nvPr/>
        </p:nvCxnSpPr>
        <p:spPr>
          <a:xfrm rot="16200000" flipH="1">
            <a:off x="5848350" y="2609850"/>
            <a:ext cx="1066800" cy="4191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371600" y="2209800"/>
            <a:ext cx="3581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10200" y="5638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PDR from congestion around Border Router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3467100" y="3467100"/>
            <a:ext cx="2743200" cy="1752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Resilience to Failure</a:t>
            </a:r>
            <a:endParaRPr lang="en-US" dirty="0"/>
          </a:p>
        </p:txBody>
      </p:sp>
      <p:pic>
        <p:nvPicPr>
          <p:cNvPr id="5" name="Content Placeholder 4" descr="Single_Failure_Control-6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04" y="1752600"/>
            <a:ext cx="5404896" cy="4503354"/>
          </a:xfrm>
        </p:spPr>
      </p:pic>
      <p:pic>
        <p:nvPicPr>
          <p:cNvPr id="6" name="Content Placeholder 5" descr="Single_Failure_TransPerSuc-6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410200" y="2438400"/>
            <a:ext cx="3886200" cy="2915768"/>
          </a:xfrm>
        </p:spPr>
      </p:pic>
      <p:sp>
        <p:nvSpPr>
          <p:cNvPr id="7" name="Oval 6"/>
          <p:cNvSpPr/>
          <p:nvPr/>
        </p:nvSpPr>
        <p:spPr>
          <a:xfrm>
            <a:off x="4343400" y="2057400"/>
            <a:ext cx="3810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4648200" y="1752600"/>
            <a:ext cx="8382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2600" y="1600200"/>
            <a:ext cx="290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becomes partitioned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72400" y="2895600"/>
            <a:ext cx="685800" cy="205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96000" y="4419600"/>
            <a:ext cx="1676400" cy="1143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7400" y="5638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Failed nodes along default route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IETF Criteria: How do we fare?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1905000" cy="640080"/>
          </a:xfrm>
        </p:spPr>
        <p:txBody>
          <a:bodyPr/>
          <a:lstStyle/>
          <a:p>
            <a:pPr algn="ctr"/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" y="25146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Table Scalability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09600" y="33528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Loss Response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09600" y="41910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 Cost</a:t>
            </a:r>
            <a:endParaRPr lang="en-US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09600" y="50292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Link Cost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609600" y="58674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Node Cost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4800600" y="2514600"/>
            <a:ext cx="19050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Destinations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800600" y="3352800"/>
            <a:ext cx="19050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 to Active Path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00600" y="4191000"/>
            <a:ext cx="19050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Bounded by Data Traffic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00600" y="5029200"/>
            <a:ext cx="19050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Quality Awareness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800600" y="5867400"/>
            <a:ext cx="19050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Heterogeneity</a:t>
            </a:r>
            <a:endParaRPr lang="en-US" dirty="0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6858000" y="1752600"/>
            <a:ext cx="19050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HYDRO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858000" y="2514600"/>
            <a:ext cx="1905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 for Active Flows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3352800"/>
            <a:ext cx="1905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explicit loss response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858000" y="4191000"/>
            <a:ext cx="1905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Driven by data traffic 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858000" y="5029200"/>
            <a:ext cx="1905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ETX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858000" y="5867400"/>
            <a:ext cx="1905000" cy="6858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Willingness and Node Attributes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495800" y="27432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95800" y="35814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95800" y="44196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95800" y="52578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60960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05600" y="2743200"/>
            <a:ext cx="1524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3581400"/>
            <a:ext cx="1524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705600" y="4419600"/>
            <a:ext cx="1524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05600" y="5257800"/>
            <a:ext cx="1524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05600" y="6096000"/>
            <a:ext cx="1524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Mobility / Significant Dynamicity</a:t>
            </a:r>
          </a:p>
          <a:p>
            <a:endParaRPr lang="en-US" dirty="0" smtClean="0"/>
          </a:p>
          <a:p>
            <a:r>
              <a:rPr lang="en-US" dirty="0" smtClean="0"/>
              <a:t>Source Routing and Deep Networks</a:t>
            </a:r>
          </a:p>
          <a:p>
            <a:endParaRPr lang="en-US" dirty="0" smtClean="0"/>
          </a:p>
          <a:p>
            <a:r>
              <a:rPr lang="en-US" dirty="0" smtClean="0"/>
              <a:t>Single Point of Congestion and Failure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Early version presented to IETF</a:t>
            </a:r>
          </a:p>
          <a:p>
            <a:r>
              <a:rPr lang="en-US" dirty="0" smtClean="0"/>
              <a:t>Working group: ROLL: Routing over </a:t>
            </a:r>
            <a:r>
              <a:rPr lang="en-US" dirty="0" err="1" smtClean="0"/>
              <a:t>Lossy</a:t>
            </a:r>
            <a:r>
              <a:rPr lang="en-US" dirty="0" smtClean="0"/>
              <a:t> and Low-Power Networks</a:t>
            </a:r>
          </a:p>
          <a:p>
            <a:pPr lvl="1"/>
            <a:r>
              <a:rPr lang="en-US" dirty="0" err="1" smtClean="0"/>
              <a:t>Rechartered</a:t>
            </a:r>
            <a:r>
              <a:rPr lang="en-US" dirty="0" smtClean="0"/>
              <a:t> in 2009 to design new routing protocol</a:t>
            </a:r>
          </a:p>
          <a:p>
            <a:r>
              <a:rPr lang="en-US" dirty="0" smtClean="0"/>
              <a:t>Many design features represented in “final” version</a:t>
            </a:r>
          </a:p>
          <a:p>
            <a:pPr lvl="1"/>
            <a:r>
              <a:rPr lang="en-US" dirty="0" smtClean="0"/>
              <a:t>density-sensitive state propagation (trickle timers)</a:t>
            </a:r>
          </a:p>
          <a:p>
            <a:pPr lvl="1"/>
            <a:r>
              <a:rPr lang="en-US" dirty="0" smtClean="0"/>
              <a:t>“up and down” routing</a:t>
            </a:r>
          </a:p>
          <a:p>
            <a:pPr lvl="1"/>
            <a:r>
              <a:rPr lang="en-US" dirty="0" smtClean="0"/>
              <a:t>dynamic link estimation</a:t>
            </a:r>
          </a:p>
          <a:p>
            <a:r>
              <a:rPr lang="en-US" dirty="0" smtClean="0"/>
              <a:t>Point to point does not include centralized optimization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Routing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1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429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48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77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1657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3"/>
            <a:endCxn id="7" idx="0"/>
          </p:cNvCxnSpPr>
          <p:nvPr/>
        </p:nvCxnSpPr>
        <p:spPr>
          <a:xfrm rot="5400000">
            <a:off x="2876551" y="5008235"/>
            <a:ext cx="1068715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  <a:endCxn id="7" idx="7"/>
          </p:cNvCxnSpPr>
          <p:nvPr/>
        </p:nvCxnSpPr>
        <p:spPr>
          <a:xfrm rot="5400000">
            <a:off x="3693785" y="4608185"/>
            <a:ext cx="918230" cy="1299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048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48" name="Straight Connector 47"/>
          <p:cNvCxnSpPr>
            <a:stCxn id="5" idx="6"/>
            <a:endCxn id="10" idx="2"/>
          </p:cNvCxnSpPr>
          <p:nvPr/>
        </p:nvCxnSpPr>
        <p:spPr>
          <a:xfrm flipV="1">
            <a:off x="2514600" y="3009900"/>
            <a:ext cx="17526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5"/>
            <a:endCxn id="8" idx="1"/>
          </p:cNvCxnSpPr>
          <p:nvPr/>
        </p:nvCxnSpPr>
        <p:spPr>
          <a:xfrm rot="16200000" flipH="1">
            <a:off x="2665085" y="3350885"/>
            <a:ext cx="613430" cy="107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3"/>
            <a:endCxn id="8" idx="0"/>
          </p:cNvCxnSpPr>
          <p:nvPr/>
        </p:nvCxnSpPr>
        <p:spPr>
          <a:xfrm rot="5400000">
            <a:off x="3562351" y="3331835"/>
            <a:ext cx="916315" cy="649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4"/>
            <a:endCxn id="6" idx="0"/>
          </p:cNvCxnSpPr>
          <p:nvPr/>
        </p:nvCxnSpPr>
        <p:spPr>
          <a:xfrm rot="16200000" flipH="1">
            <a:off x="4229100" y="3581400"/>
            <a:ext cx="10668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10" idx="6"/>
          </p:cNvCxnSpPr>
          <p:nvPr/>
        </p:nvCxnSpPr>
        <p:spPr>
          <a:xfrm rot="10800000">
            <a:off x="4800600" y="3009900"/>
            <a:ext cx="16764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5"/>
            <a:endCxn id="9" idx="1"/>
          </p:cNvCxnSpPr>
          <p:nvPr/>
        </p:nvCxnSpPr>
        <p:spPr>
          <a:xfrm rot="16200000" flipH="1">
            <a:off x="5027285" y="2893685"/>
            <a:ext cx="994430" cy="1604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4"/>
            <a:endCxn id="9" idx="0"/>
          </p:cNvCxnSpPr>
          <p:nvPr/>
        </p:nvCxnSpPr>
        <p:spPr>
          <a:xfrm rot="5400000">
            <a:off x="6324600" y="3695700"/>
            <a:ext cx="6096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1"/>
            <a:endCxn id="5" idx="7"/>
          </p:cNvCxnSpPr>
          <p:nvPr/>
        </p:nvCxnSpPr>
        <p:spPr>
          <a:xfrm rot="10800000" flipV="1">
            <a:off x="2436486" y="2019299"/>
            <a:ext cx="1754515" cy="118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" idx="2"/>
            <a:endCxn id="10" idx="0"/>
          </p:cNvCxnSpPr>
          <p:nvPr/>
        </p:nvCxnSpPr>
        <p:spPr>
          <a:xfrm rot="16200000" flipH="1">
            <a:off x="4267200" y="2476500"/>
            <a:ext cx="457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11" idx="1"/>
          </p:cNvCxnSpPr>
          <p:nvPr/>
        </p:nvCxnSpPr>
        <p:spPr>
          <a:xfrm>
            <a:off x="4724400" y="2019300"/>
            <a:ext cx="1830715" cy="103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5958840"/>
          <a:ext cx="2438400" cy="59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905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Path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[4 1 6]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6705600" y="4648200"/>
          <a:ext cx="2438400" cy="59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905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Flow Path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[1 4 7]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3886200" y="5654040"/>
          <a:ext cx="2819400" cy="12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"/>
                <a:gridCol w="563880"/>
                <a:gridCol w="563880"/>
                <a:gridCol w="563880"/>
                <a:gridCol w="56388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LQI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</a:t>
                      </a:r>
                      <a:endParaRPr lang="en-US" sz="12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9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1.4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Rounded Rectangle 86"/>
          <p:cNvSpPr/>
          <p:nvPr/>
        </p:nvSpPr>
        <p:spPr>
          <a:xfrm>
            <a:off x="990600" y="548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1524000" y="548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4876800" y="1676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D:6</a:t>
            </a:r>
            <a:endParaRPr lang="en-US" dirty="0"/>
          </a:p>
        </p:txBody>
      </p:sp>
      <p:sp>
        <p:nvSpPr>
          <p:cNvPr id="90" name="Rounded Rectangle 89"/>
          <p:cNvSpPr/>
          <p:nvPr/>
        </p:nvSpPr>
        <p:spPr>
          <a:xfrm>
            <a:off x="7315200" y="1676400"/>
            <a:ext cx="7620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1" name="Rounded Rectangle 90"/>
          <p:cNvSpPr/>
          <p:nvPr/>
        </p:nvSpPr>
        <p:spPr>
          <a:xfrm>
            <a:off x="5410200" y="1676400"/>
            <a:ext cx="7620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[3 6]</a:t>
            </a:r>
            <a:endParaRPr lang="en-US" dirty="0"/>
          </a:p>
        </p:txBody>
      </p:sp>
      <p:sp>
        <p:nvSpPr>
          <p:cNvPr id="92" name="Rounded Rectangle 91"/>
          <p:cNvSpPr/>
          <p:nvPr/>
        </p:nvSpPr>
        <p:spPr>
          <a:xfrm>
            <a:off x="6172200" y="1676400"/>
            <a:ext cx="1143000" cy="304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 [1 4 7]</a:t>
            </a:r>
            <a:endParaRPr lang="en-US" dirty="0"/>
          </a:p>
        </p:txBody>
      </p:sp>
      <p:sp>
        <p:nvSpPr>
          <p:cNvPr id="93" name="Rounded Rectangle 92"/>
          <p:cNvSpPr/>
          <p:nvPr/>
        </p:nvSpPr>
        <p:spPr>
          <a:xfrm>
            <a:off x="6705600" y="4953000"/>
            <a:ext cx="243840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0" y="6248400"/>
            <a:ext cx="243840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5715000" y="3581400"/>
            <a:ext cx="5334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D:7</a:t>
            </a:r>
            <a:endParaRPr lang="en-US" dirty="0"/>
          </a:p>
        </p:txBody>
      </p:sp>
      <p:sp>
        <p:nvSpPr>
          <p:cNvPr id="96" name="Rounded Rectangle 95"/>
          <p:cNvSpPr/>
          <p:nvPr/>
        </p:nvSpPr>
        <p:spPr>
          <a:xfrm>
            <a:off x="8305800" y="3581400"/>
            <a:ext cx="838200" cy="304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DATA2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6248400" y="3581400"/>
            <a:ext cx="914400" cy="3048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[1 4 7]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7162800" y="3581400"/>
            <a:ext cx="1143000" cy="3048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 [4 1 6]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91000" y="5410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Default Route Table (Node 7)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57200" y="57150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Flow Table (Node 7)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162800" y="441960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Flow Table (Node 6)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952 -0.12315 -0.05886 -0.2463 -0.02865 -0.33565 C 0.00156 -0.425 0.09149 -0.48032 0.18142 -0.53565 " pathEditMode="relative" ptsTypes="aaA">
                                      <p:cBhvr>
                                        <p:cTn id="1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952 -0.12315 -0.05886 -0.2463 -0.02865 -0.33565 C 0.00156 -0.425 0.09149 -0.48032 0.18142 -0.53565 " pathEditMode="relative" ptsTypes="a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1007 0.07107 0.22014 0.14237 0.23334 0.18889 C 0.24653 0.23542 0.16302 0.25718 0.07969 0.27917 " pathEditMode="relative" ptsTypes="aaA">
                                      <p:cBhvr>
                                        <p:cTn id="3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011 -0.0905 -0.08021 -0.18101 -0.12969 -0.17777 C -0.17917 -0.17453 -0.21597 -0.05 -0.29722 0.01968 C -0.37847 0.08936 -0.56337 0.20301 -0.61667 0.23959 " pathEditMode="relative" ptsTypes="aaaA">
                                      <p:cBhvr>
                                        <p:cTn id="6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011 -0.0905 -0.08021 -0.18101 -0.12969 -0.17777 C -0.17917 -0.17453 -0.21597 -0.05 -0.29722 0.01968 C -0.37847 0.08936 -0.56337 0.20301 -0.61667 0.23959 " pathEditMode="relative" ptsTypes="aaaA">
                                      <p:cBhvr>
                                        <p:cTn id="6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011 -0.0905 -0.08021 -0.18101 -0.12969 -0.17777 C -0.17917 -0.17453 -0.21597 -0.05 -0.29722 0.01968 C -0.37847 0.08936 -0.56337 0.20301 -0.61667 0.23959 " pathEditMode="relative" ptsTypes="aaaA">
                                      <p:cBhvr>
                                        <p:cTn id="6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011 -0.0905 -0.08021 -0.18101 -0.12969 -0.17777 C -0.17917 -0.17453 -0.21597 -0.05 -0.29722 0.01968 C -0.37847 0.08936 -0.56337 0.20301 -0.61667 0.23959 " pathEditMode="relative" ptsTypes="aaaA">
                                      <p:cBhvr>
                                        <p:cTn id="7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4" grpId="0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17210" y="0"/>
            <a:ext cx="7626790" cy="11430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Building Information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70650"/>
            <a:ext cx="2133600" cy="476250"/>
          </a:xfrm>
          <a:noFill/>
        </p:spPr>
        <p:txBody>
          <a:bodyPr/>
          <a:lstStyle/>
          <a:p>
            <a:fld id="{D4F62700-6B9C-8547-88A4-8FF639FD1419}" type="slidenum">
              <a:rPr lang="en-US" smtClean="0"/>
              <a:pPr/>
              <a:t>3</a:t>
            </a:fld>
            <a:endParaRPr lang="en-US" smtClean="0"/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382588" y="1910800"/>
            <a:ext cx="8210550" cy="4921800"/>
            <a:chOff x="3371866" y="3209924"/>
            <a:chExt cx="2616482" cy="1279047"/>
          </a:xfrm>
        </p:grpSpPr>
        <p:sp>
          <p:nvSpPr>
            <p:cNvPr id="19494" name="Freeform 86"/>
            <p:cNvSpPr>
              <a:spLocks noChangeArrowheads="1"/>
            </p:cNvSpPr>
            <p:nvPr/>
          </p:nvSpPr>
          <p:spPr bwMode="auto">
            <a:xfrm>
              <a:off x="3371866" y="3295562"/>
              <a:ext cx="2616482" cy="1193409"/>
            </a:xfrm>
            <a:custGeom>
              <a:avLst/>
              <a:gdLst>
                <a:gd name="T0" fmla="*/ 1324662 w 2616482"/>
                <a:gd name="T1" fmla="*/ 295615 h 1193409"/>
                <a:gd name="T2" fmla="*/ 1291820 w 2616482"/>
                <a:gd name="T3" fmla="*/ 1193409 h 1193409"/>
                <a:gd name="T4" fmla="*/ 0 w 2616482"/>
                <a:gd name="T5" fmla="*/ 766410 h 1193409"/>
                <a:gd name="T6" fmla="*/ 43791 w 2616482"/>
                <a:gd name="T7" fmla="*/ 32846 h 1193409"/>
                <a:gd name="T8" fmla="*/ 1269924 w 2616482"/>
                <a:gd name="T9" fmla="*/ 0 h 1193409"/>
                <a:gd name="T10" fmla="*/ 2616482 w 2616482"/>
                <a:gd name="T11" fmla="*/ 43794 h 1193409"/>
                <a:gd name="T12" fmla="*/ 2616482 w 2616482"/>
                <a:gd name="T13" fmla="*/ 175179 h 1193409"/>
                <a:gd name="T14" fmla="*/ 2539848 w 2616482"/>
                <a:gd name="T15" fmla="*/ 175179 h 1193409"/>
                <a:gd name="T16" fmla="*/ 2550796 w 2616482"/>
                <a:gd name="T17" fmla="*/ 952538 h 1193409"/>
                <a:gd name="T18" fmla="*/ 1269924 w 2616482"/>
                <a:gd name="T19" fmla="*/ 1193409 h 1193409"/>
                <a:gd name="T20" fmla="*/ 1291820 w 2616482"/>
                <a:gd name="T21" fmla="*/ 1149614 h 1193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16482"/>
                <a:gd name="T34" fmla="*/ 0 h 1193409"/>
                <a:gd name="T35" fmla="*/ 2616482 w 2616482"/>
                <a:gd name="T36" fmla="*/ 1193409 h 1193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16482" h="1193409">
                  <a:moveTo>
                    <a:pt x="1324662" y="295615"/>
                  </a:moveTo>
                  <a:lnTo>
                    <a:pt x="1291820" y="1193409"/>
                  </a:lnTo>
                  <a:lnTo>
                    <a:pt x="0" y="766410"/>
                  </a:lnTo>
                  <a:lnTo>
                    <a:pt x="43791" y="32846"/>
                  </a:lnTo>
                  <a:lnTo>
                    <a:pt x="1269924" y="0"/>
                  </a:lnTo>
                  <a:lnTo>
                    <a:pt x="2616482" y="43794"/>
                  </a:lnTo>
                  <a:lnTo>
                    <a:pt x="2616482" y="175179"/>
                  </a:lnTo>
                  <a:lnTo>
                    <a:pt x="2539848" y="175179"/>
                  </a:lnTo>
                  <a:lnTo>
                    <a:pt x="2550796" y="952538"/>
                  </a:lnTo>
                  <a:lnTo>
                    <a:pt x="1269924" y="1193409"/>
                  </a:lnTo>
                  <a:lnTo>
                    <a:pt x="1291820" y="1149614"/>
                  </a:lnTo>
                </a:path>
              </a:pathLst>
            </a:custGeom>
            <a:solidFill>
              <a:schemeClr val="accent1">
                <a:alpha val="6588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495" name="Straight Connector 87"/>
            <p:cNvCxnSpPr>
              <a:cxnSpLocks noChangeShapeType="1"/>
              <a:endCxn id="19494" idx="0"/>
            </p:cNvCxnSpPr>
            <p:nvPr/>
          </p:nvCxnSpPr>
          <p:spPr bwMode="auto">
            <a:xfrm>
              <a:off x="3404709" y="3459792"/>
              <a:ext cx="1291819" cy="131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96" name="Straight Connector 88"/>
            <p:cNvCxnSpPr>
              <a:cxnSpLocks noChangeShapeType="1"/>
              <a:stCxn id="19494" idx="0"/>
              <a:endCxn id="19494" idx="6"/>
            </p:cNvCxnSpPr>
            <p:nvPr/>
          </p:nvCxnSpPr>
          <p:spPr bwMode="auto">
            <a:xfrm flipV="1">
              <a:off x="4696528" y="3470741"/>
              <a:ext cx="1291820" cy="1204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97" name="Straight Connector 89"/>
            <p:cNvCxnSpPr>
              <a:cxnSpLocks noChangeShapeType="1"/>
              <a:stCxn id="19494" idx="3"/>
            </p:cNvCxnSpPr>
            <p:nvPr/>
          </p:nvCxnSpPr>
          <p:spPr bwMode="auto">
            <a:xfrm>
              <a:off x="3415657" y="3328408"/>
              <a:ext cx="1308743" cy="1101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98" name="Straight Connector 90"/>
            <p:cNvCxnSpPr>
              <a:cxnSpLocks noChangeShapeType="1"/>
              <a:endCxn id="19494" idx="5"/>
            </p:cNvCxnSpPr>
            <p:nvPr/>
          </p:nvCxnSpPr>
          <p:spPr bwMode="auto">
            <a:xfrm flipV="1">
              <a:off x="4721225" y="3339356"/>
              <a:ext cx="1267123" cy="99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99" name="Straight Connector 91"/>
            <p:cNvCxnSpPr>
              <a:cxnSpLocks noChangeShapeType="1"/>
            </p:cNvCxnSpPr>
            <p:nvPr/>
          </p:nvCxnSpPr>
          <p:spPr bwMode="auto">
            <a:xfrm flipV="1">
              <a:off x="4725103" y="3432175"/>
              <a:ext cx="2472" cy="1590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2" name="Pie 11"/>
            <p:cNvSpPr/>
            <p:nvPr/>
          </p:nvSpPr>
          <p:spPr bwMode="auto">
            <a:xfrm rot="5775105">
              <a:off x="4107742" y="3279765"/>
              <a:ext cx="318099" cy="228664"/>
            </a:xfrm>
            <a:prstGeom prst="pie">
              <a:avLst>
                <a:gd name="adj1" fmla="val 5228256"/>
                <a:gd name="adj2" fmla="val 162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  <p:sp>
          <p:nvSpPr>
            <p:cNvPr id="13" name="Pie 12"/>
            <p:cNvSpPr/>
            <p:nvPr/>
          </p:nvSpPr>
          <p:spPr bwMode="auto">
            <a:xfrm rot="5775105">
              <a:off x="3711627" y="3254642"/>
              <a:ext cx="318099" cy="228664"/>
            </a:xfrm>
            <a:prstGeom prst="pie">
              <a:avLst>
                <a:gd name="adj1" fmla="val 5228256"/>
                <a:gd name="adj2" fmla="val 162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</a:endParaRP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4738520" y="3514483"/>
            <a:ext cx="2584450" cy="2770188"/>
            <a:chOff x="4904531" y="2945203"/>
            <a:chExt cx="2583642" cy="2770025"/>
          </a:xfrm>
        </p:grpSpPr>
        <p:sp>
          <p:nvSpPr>
            <p:cNvPr id="19" name="Rounded Rectangle 18"/>
            <p:cNvSpPr>
              <a:spLocks noChangeArrowheads="1"/>
            </p:cNvSpPr>
            <p:nvPr/>
          </p:nvSpPr>
          <p:spPr bwMode="auto">
            <a:xfrm rot="10800000">
              <a:off x="4904531" y="2945203"/>
              <a:ext cx="2485248" cy="27700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pic>
          <p:nvPicPr>
            <p:cNvPr id="14" name="Picture 13" descr="LoadTree_Topo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03489" y="2978050"/>
              <a:ext cx="2484684" cy="2484684"/>
            </a:xfrm>
            <a:prstGeom prst="rect">
              <a:avLst/>
            </a:prstGeom>
          </p:spPr>
        </p:pic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5666552" y="2284413"/>
            <a:ext cx="3477450" cy="4352925"/>
            <a:chOff x="5666671" y="2059086"/>
            <a:chExt cx="3477329" cy="4353238"/>
          </a:xfrm>
        </p:grpSpPr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7358125" y="2059086"/>
              <a:ext cx="1785875" cy="130819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000000"/>
                </a:solidFill>
                <a:latin typeface="Calibri" charset="0"/>
              </a:endParaRPr>
            </a:p>
          </p:txBody>
        </p:sp>
        <p:pic>
          <p:nvPicPr>
            <p:cNvPr id="19481" name="Picture 15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89491" y="2082980"/>
              <a:ext cx="601295" cy="647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82" name="TextBox 151"/>
            <p:cNvSpPr txBox="1">
              <a:spLocks noChangeArrowheads="1"/>
            </p:cNvSpPr>
            <p:nvPr/>
          </p:nvSpPr>
          <p:spPr bwMode="auto">
            <a:xfrm>
              <a:off x="7388314" y="2674136"/>
              <a:ext cx="175568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Calibri" charset="0"/>
                </a:rPr>
                <a:t>CT: mains power monitoring</a:t>
              </a:r>
            </a:p>
          </p:txBody>
        </p:sp>
        <p:sp>
          <p:nvSpPr>
            <p:cNvPr id="35" name="Rounded Rectangle 34"/>
            <p:cNvSpPr>
              <a:spLocks noChangeArrowheads="1"/>
            </p:cNvSpPr>
            <p:nvPr/>
          </p:nvSpPr>
          <p:spPr bwMode="auto">
            <a:xfrm>
              <a:off x="7358125" y="3443486"/>
              <a:ext cx="1785875" cy="130819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6" name="Rounded Rectangle 35"/>
            <p:cNvSpPr>
              <a:spLocks noChangeArrowheads="1"/>
            </p:cNvSpPr>
            <p:nvPr/>
          </p:nvSpPr>
          <p:spPr bwMode="auto">
            <a:xfrm>
              <a:off x="7358125" y="5077140"/>
              <a:ext cx="1785875" cy="130819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000000"/>
                </a:solidFill>
                <a:latin typeface="Calibri" charset="0"/>
              </a:endParaRPr>
            </a:p>
          </p:txBody>
        </p:sp>
        <p:pic>
          <p:nvPicPr>
            <p:cNvPr id="19485" name="Picture 242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37976" y="3448175"/>
              <a:ext cx="1026577" cy="731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9486" name="TextBox 118"/>
            <p:cNvSpPr txBox="1">
              <a:spLocks noChangeArrowheads="1"/>
            </p:cNvSpPr>
            <p:nvPr/>
          </p:nvSpPr>
          <p:spPr bwMode="auto">
            <a:xfrm>
              <a:off x="7303222" y="4142171"/>
              <a:ext cx="184077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latin typeface="Calibri" charset="0"/>
                </a:rPr>
                <a:t>panel level power monitoring</a:t>
              </a:r>
            </a:p>
          </p:txBody>
        </p:sp>
        <p:sp>
          <p:nvSpPr>
            <p:cNvPr id="19487" name="TextBox 119"/>
            <p:cNvSpPr txBox="1">
              <a:spLocks noChangeArrowheads="1"/>
            </p:cNvSpPr>
            <p:nvPr/>
          </p:nvSpPr>
          <p:spPr bwMode="auto">
            <a:xfrm>
              <a:off x="7484903" y="5765993"/>
              <a:ext cx="149051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latin typeface="Calibri" charset="0"/>
                </a:rPr>
                <a:t>ACme: plug load energy monitor and controller</a:t>
              </a:r>
            </a:p>
          </p:txBody>
        </p:sp>
        <p:pic>
          <p:nvPicPr>
            <p:cNvPr id="19488" name="Picture 35" descr="IMG_601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00731" y="5178652"/>
              <a:ext cx="560897" cy="553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Oval Callout 26"/>
            <p:cNvSpPr>
              <a:spLocks noChangeArrowheads="1"/>
            </p:cNvSpPr>
            <p:nvPr/>
          </p:nvSpPr>
          <p:spPr bwMode="auto">
            <a:xfrm>
              <a:off x="6037201" y="4855205"/>
              <a:ext cx="304789" cy="336574"/>
            </a:xfrm>
            <a:prstGeom prst="wedgeEllipseCallout">
              <a:avLst>
                <a:gd name="adj1" fmla="val 569302"/>
                <a:gd name="adj2" fmla="val 112738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>
                    <a:alpha val="12000"/>
                  </a:srgbClr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7" name="Oval Callout 36"/>
            <p:cNvSpPr>
              <a:spLocks noChangeArrowheads="1"/>
            </p:cNvSpPr>
            <p:nvPr/>
          </p:nvSpPr>
          <p:spPr bwMode="auto">
            <a:xfrm>
              <a:off x="5666671" y="3715055"/>
              <a:ext cx="685776" cy="495336"/>
            </a:xfrm>
            <a:prstGeom prst="wedgeEllipseCallout">
              <a:avLst>
                <a:gd name="adj1" fmla="val 274208"/>
                <a:gd name="adj2" fmla="val -332417"/>
              </a:avLst>
            </a:prstGeom>
            <a:gradFill rotWithShape="1">
              <a:gsLst>
                <a:gs pos="0">
                  <a:srgbClr val="3F80CD">
                    <a:alpha val="27000"/>
                  </a:srgbClr>
                </a:gs>
                <a:gs pos="100000">
                  <a:srgbClr val="9BC1FF">
                    <a:alpha val="12000"/>
                  </a:srgbClr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38" name="Oval Callout 37"/>
            <p:cNvSpPr>
              <a:spLocks noChangeArrowheads="1"/>
            </p:cNvSpPr>
            <p:nvPr/>
          </p:nvSpPr>
          <p:spPr bwMode="auto">
            <a:xfrm>
              <a:off x="6267006" y="4142123"/>
              <a:ext cx="358763" cy="265132"/>
            </a:xfrm>
            <a:prstGeom prst="wedgeEllipseCallout">
              <a:avLst>
                <a:gd name="adj1" fmla="val 364377"/>
                <a:gd name="adj2" fmla="val -116579"/>
              </a:avLst>
            </a:prstGeom>
            <a:gradFill rotWithShape="1">
              <a:gsLst>
                <a:gs pos="0">
                  <a:srgbClr val="3F80CD">
                    <a:alpha val="27000"/>
                  </a:srgbClr>
                </a:gs>
                <a:gs pos="100000">
                  <a:srgbClr val="9BC1FF">
                    <a:alpha val="12000"/>
                  </a:srgbClr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19463" name="Slide Number Placeholder 3"/>
          <p:cNvSpPr txBox="1">
            <a:spLocks/>
          </p:cNvSpPr>
          <p:nvPr/>
        </p:nvSpPr>
        <p:spPr bwMode="auto">
          <a:xfrm>
            <a:off x="-4259263" y="19748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272E8A00-1427-C845-927E-BF1B065F80F4}" type="slidenum">
              <a:rPr lang="en-US" sz="1000" b="0"/>
              <a:pPr algn="r"/>
              <a:t>3</a:t>
            </a:fld>
            <a:endParaRPr lang="en-US" sz="1000" b="0"/>
          </a:p>
        </p:txBody>
      </p:sp>
      <p:pic>
        <p:nvPicPr>
          <p:cNvPr id="5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1950" y="3013075"/>
            <a:ext cx="2890838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0" y="3681413"/>
            <a:ext cx="2754313" cy="2846387"/>
            <a:chOff x="0" y="1600348"/>
            <a:chExt cx="2754801" cy="2872382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0" y="1815020"/>
              <a:ext cx="1726392" cy="2657710"/>
              <a:chOff x="258488" y="1444165"/>
              <a:chExt cx="1726392" cy="2657710"/>
            </a:xfrm>
          </p:grpSpPr>
          <p:sp>
            <p:nvSpPr>
              <p:cNvPr id="40" name="Rounded Rectangle 39"/>
              <p:cNvSpPr>
                <a:spLocks noChangeArrowheads="1"/>
              </p:cNvSpPr>
              <p:nvPr/>
            </p:nvSpPr>
            <p:spPr bwMode="auto">
              <a:xfrm rot="10800000">
                <a:off x="302946" y="1460181"/>
                <a:ext cx="1517919" cy="264169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A2A1"/>
                  </a:gs>
                  <a:gs pos="35001">
                    <a:srgbClr val="FFBEBD"/>
                  </a:gs>
                  <a:gs pos="100000">
                    <a:srgbClr val="FFE5E5"/>
                  </a:gs>
                </a:gsLst>
                <a:lin ang="16200000" scaled="1"/>
              </a:gradFill>
              <a:ln w="9525">
                <a:solidFill>
                  <a:srgbClr val="BE4B48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Calibri" charset="0"/>
                </a:endParaRPr>
              </a:p>
            </p:txBody>
          </p:sp>
          <p:sp>
            <p:nvSpPr>
              <p:cNvPr id="19474" name="TextBox 102"/>
              <p:cNvSpPr txBox="1">
                <a:spLocks noChangeArrowheads="1"/>
              </p:cNvSpPr>
              <p:nvPr/>
            </p:nvSpPr>
            <p:spPr bwMode="auto">
              <a:xfrm>
                <a:off x="258488" y="3327488"/>
                <a:ext cx="160053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latin typeface="Calibri" charset="0"/>
                  </a:rPr>
                  <a:t>Temperature</a:t>
                </a:r>
              </a:p>
            </p:txBody>
          </p:sp>
          <p:pic>
            <p:nvPicPr>
              <p:cNvPr id="19475" name="Picture 10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1501" y="2482446"/>
                <a:ext cx="1156757" cy="740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476" name="TextBox 105"/>
              <p:cNvSpPr txBox="1">
                <a:spLocks noChangeArrowheads="1"/>
              </p:cNvSpPr>
              <p:nvPr/>
            </p:nvSpPr>
            <p:spPr bwMode="auto">
              <a:xfrm>
                <a:off x="461769" y="3013158"/>
                <a:ext cx="152311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latin typeface="Calibri" charset="0"/>
                  </a:rPr>
                  <a:t>Humidity</a:t>
                </a:r>
              </a:p>
            </p:txBody>
          </p:sp>
          <p:sp>
            <p:nvSpPr>
              <p:cNvPr id="19477" name="TextBox 98"/>
              <p:cNvSpPr txBox="1">
                <a:spLocks noChangeArrowheads="1"/>
              </p:cNvSpPr>
              <p:nvPr/>
            </p:nvSpPr>
            <p:spPr bwMode="auto">
              <a:xfrm>
                <a:off x="292203" y="2119726"/>
                <a:ext cx="138611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latin typeface="Calibri" charset="0"/>
                  </a:rPr>
                  <a:t>Vibration</a:t>
                </a:r>
              </a:p>
            </p:txBody>
          </p:sp>
          <p:pic>
            <p:nvPicPr>
              <p:cNvPr id="19478" name="Picture 99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29352" y="1444165"/>
                <a:ext cx="799374" cy="845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479" name="TextBox 102"/>
              <p:cNvSpPr txBox="1">
                <a:spLocks noChangeArrowheads="1"/>
              </p:cNvSpPr>
              <p:nvPr/>
            </p:nvSpPr>
            <p:spPr bwMode="auto">
              <a:xfrm>
                <a:off x="299851" y="3677099"/>
                <a:ext cx="140841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latin typeface="Calibri" charset="0"/>
                  </a:rPr>
                  <a:t>Pressure</a:t>
                </a:r>
              </a:p>
            </p:txBody>
          </p:sp>
        </p:grpSp>
        <p:sp>
          <p:nvSpPr>
            <p:cNvPr id="57" name="Oval Callout 56"/>
            <p:cNvSpPr>
              <a:spLocks noChangeArrowheads="1"/>
            </p:cNvSpPr>
            <p:nvPr/>
          </p:nvSpPr>
          <p:spPr bwMode="auto">
            <a:xfrm>
              <a:off x="2411840" y="1600348"/>
              <a:ext cx="303266" cy="336420"/>
            </a:xfrm>
            <a:prstGeom prst="wedgeEllipseCallout">
              <a:avLst>
                <a:gd name="adj1" fmla="val -527078"/>
                <a:gd name="adj2" fmla="val 197256"/>
              </a:avLst>
            </a:prstGeom>
            <a:gradFill rotWithShape="1">
              <a:gsLst>
                <a:gs pos="0">
                  <a:srgbClr val="3F80CD">
                    <a:alpha val="16000"/>
                  </a:srgbClr>
                </a:gs>
                <a:gs pos="100000">
                  <a:srgbClr val="9BC1FF">
                    <a:alpha val="12000"/>
                  </a:srgbClr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58" name="Oval Callout 57"/>
            <p:cNvSpPr>
              <a:spLocks noChangeArrowheads="1"/>
            </p:cNvSpPr>
            <p:nvPr/>
          </p:nvSpPr>
          <p:spPr bwMode="auto">
            <a:xfrm>
              <a:off x="2451534" y="2676891"/>
              <a:ext cx="303267" cy="368460"/>
            </a:xfrm>
            <a:prstGeom prst="wedgeEllipseCallout">
              <a:avLst>
                <a:gd name="adj1" fmla="val -523244"/>
                <a:gd name="adj2" fmla="val 71565"/>
              </a:avLst>
            </a:prstGeom>
            <a:gradFill rotWithShape="1">
              <a:gsLst>
                <a:gs pos="0">
                  <a:srgbClr val="3F80CD">
                    <a:alpha val="16000"/>
                  </a:srgbClr>
                </a:gs>
                <a:gs pos="100000">
                  <a:srgbClr val="9BC1FF">
                    <a:alpha val="12000"/>
                  </a:srgbClr>
                </a:gs>
              </a:gsLst>
              <a:lin ang="162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19466" name="TextBox 42"/>
          <p:cNvSpPr txBox="1">
            <a:spLocks noChangeArrowheads="1"/>
          </p:cNvSpPr>
          <p:nvPr/>
        </p:nvSpPr>
        <p:spPr bwMode="auto">
          <a:xfrm rot="-316489">
            <a:off x="5035550" y="2660082"/>
            <a:ext cx="16383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Load Tree</a:t>
            </a:r>
          </a:p>
        </p:txBody>
      </p:sp>
      <p:sp>
        <p:nvSpPr>
          <p:cNvPr id="19467" name="TextBox 43"/>
          <p:cNvSpPr txBox="1">
            <a:spLocks noChangeArrowheads="1"/>
          </p:cNvSpPr>
          <p:nvPr/>
        </p:nvSpPr>
        <p:spPr bwMode="auto">
          <a:xfrm rot="276633">
            <a:off x="2219325" y="2653732"/>
            <a:ext cx="2135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Climate Plant</a:t>
            </a:r>
          </a:p>
        </p:txBody>
      </p:sp>
      <p:pic>
        <p:nvPicPr>
          <p:cNvPr id="19468" name="Picture 3" descr="C:\Documents and Settings\Administrator\Desktop\local\graphs\4thfloor_tempmap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70771" y="1281113"/>
            <a:ext cx="5279354" cy="115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9" name="TextBox 44"/>
          <p:cNvSpPr txBox="1">
            <a:spLocks noChangeArrowheads="1"/>
          </p:cNvSpPr>
          <p:nvPr/>
        </p:nvSpPr>
        <p:spPr bwMode="auto">
          <a:xfrm>
            <a:off x="2490788" y="1466850"/>
            <a:ext cx="4408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Operations and Environment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Multicast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Hop-By-Hop Route Installs</a:t>
            </a:r>
          </a:p>
          <a:p>
            <a:endParaRPr lang="en-US" dirty="0" smtClean="0"/>
          </a:p>
          <a:p>
            <a:r>
              <a:rPr lang="en-US" dirty="0" smtClean="0"/>
              <a:t>More Complex Routing Policies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2169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52400" y="6400800"/>
            <a:ext cx="822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Levis et al. “The firecracker protocol”, ACM SIGOPS European Workshop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1752600"/>
            <a:ext cx="533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86200" y="3124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629400" y="4343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340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153400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72200" y="274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382000" y="2971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7" name="Straight Connector 26"/>
          <p:cNvCxnSpPr>
            <a:stCxn id="5" idx="4"/>
            <a:endCxn id="7" idx="1"/>
          </p:cNvCxnSpPr>
          <p:nvPr/>
        </p:nvCxnSpPr>
        <p:spPr>
          <a:xfrm rot="16200000" flipH="1">
            <a:off x="3562350" y="4248149"/>
            <a:ext cx="2059315" cy="8782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3"/>
            <a:endCxn id="7" idx="0"/>
          </p:cNvCxnSpPr>
          <p:nvPr/>
        </p:nvCxnSpPr>
        <p:spPr>
          <a:xfrm rot="5400000">
            <a:off x="4781551" y="5008235"/>
            <a:ext cx="1068715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3"/>
            <a:endCxn id="7" idx="7"/>
          </p:cNvCxnSpPr>
          <p:nvPr/>
        </p:nvCxnSpPr>
        <p:spPr>
          <a:xfrm rot="5400000">
            <a:off x="5598785" y="4608185"/>
            <a:ext cx="918230" cy="1299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53000" y="563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48" name="Straight Connector 47"/>
          <p:cNvCxnSpPr>
            <a:stCxn id="5" idx="6"/>
            <a:endCxn id="10" idx="2"/>
          </p:cNvCxnSpPr>
          <p:nvPr/>
        </p:nvCxnSpPr>
        <p:spPr>
          <a:xfrm flipV="1">
            <a:off x="4419600" y="3009900"/>
            <a:ext cx="17526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5"/>
            <a:endCxn id="8" idx="1"/>
          </p:cNvCxnSpPr>
          <p:nvPr/>
        </p:nvCxnSpPr>
        <p:spPr>
          <a:xfrm rot="16200000" flipH="1">
            <a:off x="4570085" y="3350885"/>
            <a:ext cx="613430" cy="107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0" idx="3"/>
            <a:endCxn id="8" idx="0"/>
          </p:cNvCxnSpPr>
          <p:nvPr/>
        </p:nvCxnSpPr>
        <p:spPr>
          <a:xfrm rot="5400000">
            <a:off x="5467351" y="3331835"/>
            <a:ext cx="916315" cy="649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0" idx="4"/>
            <a:endCxn id="6" idx="0"/>
          </p:cNvCxnSpPr>
          <p:nvPr/>
        </p:nvCxnSpPr>
        <p:spPr>
          <a:xfrm rot="16200000" flipH="1">
            <a:off x="6134100" y="3581400"/>
            <a:ext cx="10668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10" idx="6"/>
          </p:cNvCxnSpPr>
          <p:nvPr/>
        </p:nvCxnSpPr>
        <p:spPr>
          <a:xfrm rot="10800000">
            <a:off x="6705600" y="3009900"/>
            <a:ext cx="16764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5"/>
            <a:endCxn id="9" idx="1"/>
          </p:cNvCxnSpPr>
          <p:nvPr/>
        </p:nvCxnSpPr>
        <p:spPr>
          <a:xfrm rot="16200000" flipH="1">
            <a:off x="6932285" y="2893685"/>
            <a:ext cx="994430" cy="1604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4"/>
            <a:endCxn id="9" idx="0"/>
          </p:cNvCxnSpPr>
          <p:nvPr/>
        </p:nvCxnSpPr>
        <p:spPr>
          <a:xfrm rot="5400000">
            <a:off x="8229600" y="3695700"/>
            <a:ext cx="609600" cy="228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1"/>
            <a:endCxn id="5" idx="7"/>
          </p:cNvCxnSpPr>
          <p:nvPr/>
        </p:nvCxnSpPr>
        <p:spPr>
          <a:xfrm rot="10800000" flipV="1">
            <a:off x="4341486" y="2019299"/>
            <a:ext cx="1754515" cy="11830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" idx="2"/>
            <a:endCxn id="10" idx="0"/>
          </p:cNvCxnSpPr>
          <p:nvPr/>
        </p:nvCxnSpPr>
        <p:spPr>
          <a:xfrm rot="16200000" flipH="1">
            <a:off x="6172200" y="2476500"/>
            <a:ext cx="457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11" idx="1"/>
          </p:cNvCxnSpPr>
          <p:nvPr/>
        </p:nvCxnSpPr>
        <p:spPr>
          <a:xfrm>
            <a:off x="6629400" y="2019300"/>
            <a:ext cx="1830715" cy="103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52400" y="27432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State Database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152400" y="32004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Default Route Table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152400" y="36576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Paths for Active Flows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152400" y="41148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Paths installed in network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152400" y="45720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Utilization of installed paths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52400" y="5029200"/>
            <a:ext cx="2819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Utilization of Flow Tables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048000" y="3124200"/>
            <a:ext cx="6148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9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9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5" name="Straight Arrow Connector 54"/>
          <p:cNvCxnSpPr>
            <a:endCxn id="4" idx="1"/>
          </p:cNvCxnSpPr>
          <p:nvPr/>
        </p:nvCxnSpPr>
        <p:spPr>
          <a:xfrm flipV="1">
            <a:off x="2971800" y="2019300"/>
            <a:ext cx="3124200" cy="381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7" idx="2"/>
          </p:cNvCxnSpPr>
          <p:nvPr/>
        </p:nvCxnSpPr>
        <p:spPr>
          <a:xfrm>
            <a:off x="2971800" y="5791200"/>
            <a:ext cx="1981200" cy="1143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7" idx="2"/>
          </p:cNvCxnSpPr>
          <p:nvPr/>
        </p:nvCxnSpPr>
        <p:spPr>
          <a:xfrm flipV="1">
            <a:off x="2971800" y="5905500"/>
            <a:ext cx="1981200" cy="3429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55556E-6 L 3.33333E-6 -0.13334 " pathEditMode="relative" ptsTypes="AA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444 " pathEditMode="relative" ptsTypes="AA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444 " pathEditMode="relative" ptsTypes="AA">
                                      <p:cBhvr>
                                        <p:cTn id="3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4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4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4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1" grpId="0" animBg="1"/>
      <p:bldP spid="51" grpId="1" animBg="1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16764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Hybrid Routing Solution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6670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Centralized Control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6670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Distributed Local Agility</a:t>
            </a:r>
            <a:endParaRPr lang="en-US" sz="2400" i="1" dirty="0"/>
          </a:p>
        </p:txBody>
      </p:sp>
      <p:cxnSp>
        <p:nvCxnSpPr>
          <p:cNvPr id="9" name="Straight Arrow Connector 8"/>
          <p:cNvCxnSpPr>
            <a:endCxn id="6" idx="0"/>
          </p:cNvCxnSpPr>
          <p:nvPr/>
        </p:nvCxnSpPr>
        <p:spPr>
          <a:xfrm rot="10800000" flipV="1">
            <a:off x="1828800" y="2133600"/>
            <a:ext cx="990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6096000" y="2133600"/>
            <a:ext cx="8763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cture: Energy self-sufficient sensors and sensor networ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0"/>
            <a:ext cx="2350070" cy="2005953"/>
          </a:xfrm>
          <a:prstGeom prst="rect">
            <a:avLst/>
          </a:prstGeom>
          <a:noFill/>
        </p:spPr>
      </p:pic>
      <p:pic>
        <p:nvPicPr>
          <p:cNvPr id="1028" name="Picture 4" descr="http://www.dost-dongnai.gov.vn/portals/0/tinkhcn/200903/20090307/data-center-t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572000"/>
            <a:ext cx="2730500" cy="20478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57200" y="4114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Lossy</a:t>
            </a:r>
            <a:r>
              <a:rPr lang="en-US" b="1" dirty="0" smtClean="0"/>
              <a:t> and Low-Power Networks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4114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Centers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3124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Path-Level Decisions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3124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Link-Level Decisions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Solutions??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Collection-Oriented Protocols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Point-to-Point Protocols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27432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MintRoute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400" y="27432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MultiHop</a:t>
            </a:r>
            <a:r>
              <a:rPr lang="en-US" dirty="0" smtClean="0"/>
              <a:t> LQI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5800" y="41148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819400" y="4114800"/>
            <a:ext cx="1600200" cy="106680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Hui’s</a:t>
            </a:r>
            <a:r>
              <a:rPr lang="en-US" dirty="0" smtClean="0"/>
              <a:t> IP Architecture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876800" y="27432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BVR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10400" y="27432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OLSR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876800" y="41148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DYMO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010400" y="4114800"/>
            <a:ext cx="1600200" cy="106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S4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uiExpand="1" build="p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Centralized Solutions Exist?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Inherent Assumptions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" y="2667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Routing Control Platform (RCP)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09600" y="3810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4D</a:t>
            </a:r>
            <a:endParaRPr lang="en-US" sz="20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09600" y="4953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SANE / ETHANE / NOX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800600" y="2667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Reliable Path to Centralized Controller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00600" y="3810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Consistent Global View of Topology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4800600" y="4953000"/>
            <a:ext cx="38862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Reliable Links</a:t>
            </a:r>
            <a:endParaRPr lang="en-US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deeds.informatik.tu-darmstadt.de/dewsnet/images/MICA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581400"/>
            <a:ext cx="2354494" cy="2095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Low-Power and </a:t>
            </a:r>
            <a:r>
              <a:rPr lang="en-US" dirty="0" err="1" smtClean="0"/>
              <a:t>Lossy</a:t>
            </a:r>
            <a:r>
              <a:rPr lang="en-US" dirty="0" smtClean="0"/>
              <a:t> Networks (L2Ns)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Sensor equipped</a:t>
            </a:r>
          </a:p>
          <a:p>
            <a:r>
              <a:rPr lang="en-US" dirty="0" smtClean="0"/>
              <a:t>Low-bandwidth wireless radio</a:t>
            </a:r>
          </a:p>
          <a:p>
            <a:r>
              <a:rPr lang="en-US" dirty="0" smtClean="0"/>
              <a:t>Constrained resources</a:t>
            </a:r>
          </a:p>
          <a:p>
            <a:r>
              <a:rPr lang="en-US" dirty="0" smtClean="0"/>
              <a:t>Limited energy reserves</a:t>
            </a:r>
            <a:endParaRPr lang="en-US" dirty="0"/>
          </a:p>
        </p:txBody>
      </p:sp>
      <p:pic>
        <p:nvPicPr>
          <p:cNvPr id="2050" name="Picture 2" descr="http://www.eecs.harvard.edu/~konrad/projects/motetrack/manual/figs/telos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114800"/>
            <a:ext cx="2381250" cy="1524001"/>
          </a:xfrm>
          <a:prstGeom prst="rect">
            <a:avLst/>
          </a:prstGeom>
          <a:noFill/>
        </p:spPr>
      </p:pic>
      <p:pic>
        <p:nvPicPr>
          <p:cNvPr id="2054" name="Picture 6" descr="http://www.eecs.berkeley.edu/~prabal/projects/epic/ar-epic-devboar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733800"/>
            <a:ext cx="2171700" cy="2171700"/>
          </a:xfrm>
          <a:prstGeom prst="rect">
            <a:avLst/>
          </a:prstGeom>
          <a:noFill/>
        </p:spPr>
      </p:pic>
      <p:pic>
        <p:nvPicPr>
          <p:cNvPr id="2056" name="Picture 8" descr="http://blogs.sun.com/cparty/resource/2_dia/sun_spo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3810000"/>
            <a:ext cx="2509274" cy="1866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Topology Formation</a:t>
            </a:r>
            <a:endParaRPr lang="en-US" dirty="0"/>
          </a:p>
        </p:txBody>
      </p:sp>
      <p:pic>
        <p:nvPicPr>
          <p:cNvPr id="11" name="Content Placeholder 10" descr="TopoDeg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89241" y="1600200"/>
            <a:ext cx="6000467" cy="4495800"/>
          </a:xfrm>
        </p:spPr>
      </p:pic>
      <p:sp>
        <p:nvSpPr>
          <p:cNvPr id="12" name="Oval 11"/>
          <p:cNvSpPr/>
          <p:nvPr/>
        </p:nvSpPr>
        <p:spPr>
          <a:xfrm>
            <a:off x="2438400" y="3429000"/>
            <a:ext cx="381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400" y="51816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Connectivity achieved quickly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rot="5400000" flipH="1" flipV="1">
            <a:off x="1162050" y="3905250"/>
            <a:ext cx="1219200" cy="13335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Topology Formation</a:t>
            </a:r>
            <a:endParaRPr lang="en-US" dirty="0"/>
          </a:p>
        </p:txBody>
      </p:sp>
      <p:pic>
        <p:nvPicPr>
          <p:cNvPr id="8" name="Content Placeholder 7" descr="StretchCDF-5m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800600" y="1828800"/>
            <a:ext cx="3886200" cy="3100413"/>
          </a:xfrm>
        </p:spPr>
      </p:pic>
      <p:pic>
        <p:nvPicPr>
          <p:cNvPr id="10" name="Content Placeholder 9" descr="StretchCDF-30sec.eps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533400" y="1828800"/>
            <a:ext cx="3886200" cy="3100413"/>
          </a:xfrm>
        </p:spPr>
      </p:pic>
      <p:sp>
        <p:nvSpPr>
          <p:cNvPr id="11" name="TextBox 10"/>
          <p:cNvSpPr txBox="1"/>
          <p:nvPr/>
        </p:nvSpPr>
        <p:spPr>
          <a:xfrm>
            <a:off x="1600200" y="1524000"/>
            <a:ext cx="193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30-Second Interval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9800" y="1524000"/>
            <a:ext cx="17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5-Minute Interval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86000" y="1981200"/>
            <a:ext cx="304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3"/>
          </p:cNvCxnSpPr>
          <p:nvPr/>
        </p:nvCxnSpPr>
        <p:spPr>
          <a:xfrm rot="5400000" flipH="1" flipV="1">
            <a:off x="146820" y="2997784"/>
            <a:ext cx="2875196" cy="14924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52578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Limited improvement in stretch beyond basic connectivity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553200" y="2057400"/>
            <a:ext cx="304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3" idx="5"/>
          </p:cNvCxnSpPr>
          <p:nvPr/>
        </p:nvCxnSpPr>
        <p:spPr>
          <a:xfrm rot="16200000" flipV="1">
            <a:off x="2311984" y="2540583"/>
            <a:ext cx="2951396" cy="24830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3"/>
          </p:cNvCxnSpPr>
          <p:nvPr/>
        </p:nvCxnSpPr>
        <p:spPr>
          <a:xfrm rot="5400000" flipH="1" flipV="1">
            <a:off x="4375920" y="3035884"/>
            <a:ext cx="2875196" cy="15686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29201" y="53340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Longer intervals drastically slow convergence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1026" name="Picture 2" descr="http://www.advantech.fr/eautomation/human-machine-interfaces/images/Diagram_HM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2819400" cy="2797142"/>
          </a:xfrm>
          <a:prstGeom prst="rect">
            <a:avLst/>
          </a:prstGeom>
          <a:noFill/>
        </p:spPr>
      </p:pic>
      <p:pic>
        <p:nvPicPr>
          <p:cNvPr id="1028" name="Picture 4" descr="http://www.moxa.com/images/Zones/Serial_Communication/Building-Autom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343400"/>
            <a:ext cx="2945823" cy="2314575"/>
          </a:xfrm>
          <a:prstGeom prst="rect">
            <a:avLst/>
          </a:prstGeom>
          <a:noFill/>
        </p:spPr>
      </p:pic>
      <p:pic>
        <p:nvPicPr>
          <p:cNvPr id="1034" name="Picture 10" descr="http://local.cs.berkeley.edu/greensoda/images/acme_phot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905000"/>
            <a:ext cx="1811547" cy="1582615"/>
          </a:xfrm>
          <a:prstGeom prst="rect">
            <a:avLst/>
          </a:prstGeom>
          <a:noFill/>
        </p:spPr>
      </p:pic>
      <p:pic>
        <p:nvPicPr>
          <p:cNvPr id="1036" name="Picture 12" descr="Environmental Aspect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4343400"/>
            <a:ext cx="3471280" cy="2362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DAG 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57 Nodes</a:t>
            </a:r>
          </a:p>
          <a:p>
            <a:endParaRPr lang="en-US" dirty="0" smtClean="0"/>
          </a:p>
          <a:p>
            <a:r>
              <a:rPr lang="en-US" dirty="0" smtClean="0"/>
              <a:t>1 report / min</a:t>
            </a:r>
          </a:p>
          <a:p>
            <a:endParaRPr lang="en-US" dirty="0" smtClean="0"/>
          </a:p>
          <a:p>
            <a:r>
              <a:rPr lang="en-US" dirty="0" smtClean="0"/>
              <a:t>Channel 19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Real Energy Deployment</a:t>
            </a:r>
            <a:endParaRPr lang="en-US" dirty="0"/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82204"/>
            <a:ext cx="3886200" cy="329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Routing Problem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and temporal variation in link quality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Limited resources bound state</a:t>
            </a:r>
          </a:p>
          <a:p>
            <a:pPr lvl="1"/>
            <a:r>
              <a:rPr lang="en-US" i="1" dirty="0" smtClean="0"/>
              <a:t>48KB ROM, 10KB RAM</a:t>
            </a:r>
          </a:p>
          <a:p>
            <a:r>
              <a:rPr lang="en-US" dirty="0" smtClean="0"/>
              <a:t>Radio communication</a:t>
            </a:r>
            <a:r>
              <a:rPr lang="en-US" dirty="0" smtClean="0"/>
              <a:t> expensive</a:t>
            </a:r>
            <a:endParaRPr lang="en-US" dirty="0" smtClean="0"/>
          </a:p>
          <a:p>
            <a:pPr lvl="1"/>
            <a:r>
              <a:rPr lang="en-US" dirty="0" smtClean="0"/>
              <a:t>Long-lived deployments require extensive duty-cycling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057400"/>
            <a:ext cx="4200525" cy="181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Border Routers</a:t>
            </a:r>
            <a:endParaRPr lang="en-US" dirty="0"/>
          </a:p>
        </p:txBody>
      </p:sp>
      <p:pic>
        <p:nvPicPr>
          <p:cNvPr id="5" name="Content Placeholder 4" descr="TopoController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676400"/>
            <a:ext cx="5078185" cy="3810000"/>
          </a:xfrm>
        </p:spPr>
      </p:pic>
      <p:pic>
        <p:nvPicPr>
          <p:cNvPr id="6" name="Content Placeholder 5" descr="TopoControllerCDF.eps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133600"/>
            <a:ext cx="4218683" cy="3352800"/>
          </a:xfrm>
        </p:spPr>
      </p:pic>
      <p:sp>
        <p:nvSpPr>
          <p:cNvPr id="7" name="Oval 6"/>
          <p:cNvSpPr/>
          <p:nvPr/>
        </p:nvSpPr>
        <p:spPr>
          <a:xfrm>
            <a:off x="6705600" y="2133600"/>
            <a:ext cx="16764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14600" y="5029200"/>
            <a:ext cx="1524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38600" y="5867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border router helps eliminate long paths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7" idx="4"/>
          </p:cNvCxnSpPr>
          <p:nvPr/>
        </p:nvCxnSpPr>
        <p:spPr>
          <a:xfrm rot="5400000" flipH="1" flipV="1">
            <a:off x="5219700" y="3543300"/>
            <a:ext cx="2971800" cy="1676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3581400" y="54102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6lowpan</a:t>
            </a:r>
          </a:p>
          <a:p>
            <a:pPr lvl="1"/>
            <a:r>
              <a:rPr lang="en-US" dirty="0" smtClean="0"/>
              <a:t>Adaptation layer for IPv6: 802.15.4 links</a:t>
            </a:r>
          </a:p>
          <a:p>
            <a:r>
              <a:rPr lang="en-US" dirty="0" smtClean="0"/>
              <a:t>ROLL: Routing over </a:t>
            </a:r>
            <a:r>
              <a:rPr lang="en-US" dirty="0" err="1" smtClean="0"/>
              <a:t>Lossy</a:t>
            </a:r>
            <a:r>
              <a:rPr lang="en-US" dirty="0" smtClean="0"/>
              <a:t> and Low-Power Links</a:t>
            </a:r>
          </a:p>
          <a:p>
            <a:pPr lvl="1"/>
            <a:r>
              <a:rPr lang="en-US" dirty="0" smtClean="0"/>
              <a:t>Routing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quantify that?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Metric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9600" y="25146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Table Scalability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609600" y="33528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Loss Response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609600" y="41910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 Cost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609600" y="50292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Link Cost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09600" y="5867400"/>
            <a:ext cx="3886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Node Cost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800600" y="25146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of Destinations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800600" y="33528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Limited to Active Path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800600" y="41910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Bounded by Data Rate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800600" y="50292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Dynamicity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800600" y="5867400"/>
            <a:ext cx="38862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Heterogeneity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95800" y="27432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95800" y="35814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95800" y="44196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95800" y="52578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95800" y="6096000"/>
            <a:ext cx="304800" cy="22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really need?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Network Topology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9600" y="2590800"/>
            <a:ext cx="39624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(MP2P) Traffic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09600" y="4419600"/>
            <a:ext cx="4038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Point-to-Point Traffic</a:t>
            </a:r>
            <a:endParaRPr lang="en-US" dirty="0"/>
          </a:p>
        </p:txBody>
      </p:sp>
      <p:pic>
        <p:nvPicPr>
          <p:cNvPr id="21508" name="Picture 4" descr="http://www.cs.ucsb.edu/~nchohan/images/rrc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514600"/>
            <a:ext cx="3600450" cy="2136454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>
            <a:stCxn id="19" idx="0"/>
          </p:cNvCxnSpPr>
          <p:nvPr/>
        </p:nvCxnSpPr>
        <p:spPr>
          <a:xfrm rot="16200000" flipV="1">
            <a:off x="6771758" y="3972442"/>
            <a:ext cx="990600" cy="12753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0400" y="5105400"/>
            <a:ext cx="17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Resource-Starved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29200" y="5562600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Capable Devices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1" idx="0"/>
          </p:cNvCxnSpPr>
          <p:nvPr/>
        </p:nvCxnSpPr>
        <p:spPr>
          <a:xfrm rot="5400000" flipH="1" flipV="1">
            <a:off x="6404057" y="4194257"/>
            <a:ext cx="1143000" cy="159368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0"/>
          </p:cNvCxnSpPr>
          <p:nvPr/>
        </p:nvCxnSpPr>
        <p:spPr>
          <a:xfrm rot="16200000" flipV="1">
            <a:off x="4613357" y="3997243"/>
            <a:ext cx="2286000" cy="844714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5000" y="2514600"/>
            <a:ext cx="685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Border Router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609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Node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HYDRO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Components: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Distributed DAG for underlying connectivity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Centralized Controllers for Point-to-Point Optimization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HYDRO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Trickle timers for DAG construction</a:t>
            </a:r>
          </a:p>
          <a:p>
            <a:pPr lvl="1"/>
            <a:r>
              <a:rPr lang="en-US" dirty="0" smtClean="0"/>
              <a:t>recognize local inconsistencies and quickly repair them</a:t>
            </a:r>
          </a:p>
          <a:p>
            <a:pPr lvl="1"/>
            <a:r>
              <a:rPr lang="en-US" dirty="0" smtClean="0"/>
              <a:t>when network is stable, control traffic peters out</a:t>
            </a:r>
          </a:p>
          <a:p>
            <a:r>
              <a:rPr lang="en-US" dirty="0" smtClean="0"/>
              <a:t>Source routing for routes not along a DAG</a:t>
            </a:r>
          </a:p>
          <a:p>
            <a:pPr lvl="1"/>
            <a:r>
              <a:rPr lang="en-US" dirty="0" smtClean="0"/>
              <a:t>increased packet overhead</a:t>
            </a:r>
          </a:p>
          <a:p>
            <a:pPr lvl="1"/>
            <a:r>
              <a:rPr lang="en-US" dirty="0" smtClean="0"/>
              <a:t>loop freedom</a:t>
            </a:r>
          </a:p>
          <a:p>
            <a:r>
              <a:rPr lang="en-US" dirty="0" smtClean="0"/>
              <a:t>Centralized topology view</a:t>
            </a:r>
          </a:p>
          <a:p>
            <a:pPr lvl="1"/>
            <a:r>
              <a:rPr lang="en-US" dirty="0" smtClean="0"/>
              <a:t>allows point-to-point and </a:t>
            </a:r>
            <a:r>
              <a:rPr lang="en-US" dirty="0" err="1" smtClean="0"/>
              <a:t>anycast</a:t>
            </a:r>
            <a:r>
              <a:rPr lang="en-US" dirty="0" smtClean="0"/>
              <a:t> optimizations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18549</TotalTime>
  <Words>1286</Words>
  <Application>Microsoft Macintosh PowerPoint</Application>
  <PresentationFormat>On-screen Show (4:3)</PresentationFormat>
  <Paragraphs>556</Paragraphs>
  <Slides>40</Slides>
  <Notes>0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Median</vt:lpstr>
      <vt:lpstr>Hydro: A Hybrid Routing Protocol for Low-Power and Lossy Networks</vt:lpstr>
      <vt:lpstr>Low Power and Lossy Networks</vt:lpstr>
      <vt:lpstr>Building Information</vt:lpstr>
      <vt:lpstr>The Routing Problem</vt:lpstr>
      <vt:lpstr>IETF</vt:lpstr>
      <vt:lpstr>Can we quantify that?</vt:lpstr>
      <vt:lpstr>What do we really need?</vt:lpstr>
      <vt:lpstr>Our Solution: HYDRO</vt:lpstr>
      <vt:lpstr>Our Solution: HYDRO</vt:lpstr>
      <vt:lpstr>Our Solution: HYDRO</vt:lpstr>
      <vt:lpstr>Distributed DAG Formation</vt:lpstr>
      <vt:lpstr>Distributed DAG Formation</vt:lpstr>
      <vt:lpstr>Distributed DAG Formation</vt:lpstr>
      <vt:lpstr>Distributed DAG Formation</vt:lpstr>
      <vt:lpstr>Global Topology Formation</vt:lpstr>
      <vt:lpstr>Centralized Routing</vt:lpstr>
      <vt:lpstr>Centralized Routing</vt:lpstr>
      <vt:lpstr>Centralized Routing</vt:lpstr>
      <vt:lpstr>Outline</vt:lpstr>
      <vt:lpstr>Evaluation Concerns and Metrics</vt:lpstr>
      <vt:lpstr>Test Environments</vt:lpstr>
      <vt:lpstr>Increased Concurrent Load</vt:lpstr>
      <vt:lpstr>Resilience to Failure</vt:lpstr>
      <vt:lpstr>IETF Criteria: How do we fare?</vt:lpstr>
      <vt:lpstr>Limitations?</vt:lpstr>
      <vt:lpstr>Standards Implications</vt:lpstr>
      <vt:lpstr>Questions?</vt:lpstr>
      <vt:lpstr>Backup Slides</vt:lpstr>
      <vt:lpstr>Centralized Routing</vt:lpstr>
      <vt:lpstr>Extensions</vt:lpstr>
      <vt:lpstr>State Management</vt:lpstr>
      <vt:lpstr>Hypothesis</vt:lpstr>
      <vt:lpstr>Existing Solutions??</vt:lpstr>
      <vt:lpstr>Don’t Centralized Solutions Exist?</vt:lpstr>
      <vt:lpstr>Low-Power and Lossy Networks (L2Ns)</vt:lpstr>
      <vt:lpstr>Global Topology Formation</vt:lpstr>
      <vt:lpstr>Global Topology Formation</vt:lpstr>
      <vt:lpstr>Applications</vt:lpstr>
      <vt:lpstr>Distributed DAG Formation</vt:lpstr>
      <vt:lpstr>Multiple Border Routers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A Hybrid Routing Solution for Atypical Environments</dc:title>
  <dc:creator>Arsalan Tavakoli</dc:creator>
  <cp:lastModifiedBy>Stephen Dawson-Haggerty</cp:lastModifiedBy>
  <cp:revision>208</cp:revision>
  <dcterms:created xsi:type="dcterms:W3CDTF">2010-10-04T18:04:08Z</dcterms:created>
  <dcterms:modified xsi:type="dcterms:W3CDTF">2010-10-05T00:13:32Z</dcterms:modified>
</cp:coreProperties>
</file>